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38" r:id="rId2"/>
    <p:sldId id="552" r:id="rId3"/>
    <p:sldId id="563" r:id="rId4"/>
    <p:sldId id="562" r:id="rId5"/>
    <p:sldId id="551" r:id="rId6"/>
    <p:sldId id="553" r:id="rId7"/>
    <p:sldId id="344" r:id="rId8"/>
    <p:sldId id="355" r:id="rId9"/>
    <p:sldId id="568" r:id="rId10"/>
    <p:sldId id="566" r:id="rId11"/>
    <p:sldId id="351" r:id="rId12"/>
    <p:sldId id="352" r:id="rId13"/>
    <p:sldId id="567" r:id="rId14"/>
    <p:sldId id="582" r:id="rId15"/>
    <p:sldId id="356" r:id="rId16"/>
    <p:sldId id="348" r:id="rId17"/>
    <p:sldId id="350" r:id="rId18"/>
    <p:sldId id="577" r:id="rId19"/>
    <p:sldId id="565" r:id="rId20"/>
    <p:sldId id="550" r:id="rId21"/>
    <p:sldId id="569" r:id="rId22"/>
    <p:sldId id="571" r:id="rId23"/>
    <p:sldId id="570" r:id="rId24"/>
    <p:sldId id="361" r:id="rId25"/>
    <p:sldId id="359" r:id="rId26"/>
    <p:sldId id="578" r:id="rId27"/>
    <p:sldId id="354" r:id="rId28"/>
    <p:sldId id="358" r:id="rId29"/>
    <p:sldId id="346" r:id="rId30"/>
    <p:sldId id="572" r:id="rId31"/>
    <p:sldId id="363" r:id="rId32"/>
    <p:sldId id="365" r:id="rId33"/>
    <p:sldId id="580" r:id="rId34"/>
    <p:sldId id="573" r:id="rId35"/>
    <p:sldId id="364" r:id="rId36"/>
    <p:sldId id="548" r:id="rId37"/>
    <p:sldId id="549" r:id="rId38"/>
    <p:sldId id="554" r:id="rId39"/>
    <p:sldId id="555" r:id="rId40"/>
    <p:sldId id="556" r:id="rId41"/>
    <p:sldId id="557" r:id="rId42"/>
    <p:sldId id="558" r:id="rId43"/>
    <p:sldId id="559" r:id="rId44"/>
    <p:sldId id="560" r:id="rId45"/>
    <p:sldId id="561" r:id="rId46"/>
    <p:sldId id="574" r:id="rId47"/>
    <p:sldId id="575" r:id="rId48"/>
    <p:sldId id="564" r:id="rId49"/>
    <p:sldId id="576" r:id="rId50"/>
    <p:sldId id="581" r:id="rId51"/>
    <p:sldId id="368" r:id="rId52"/>
    <p:sldId id="370" r:id="rId53"/>
    <p:sldId id="345" r:id="rId54"/>
    <p:sldId id="341" r:id="rId55"/>
    <p:sldId id="34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EC3F1"/>
    <a:srgbClr val="006600"/>
    <a:srgbClr val="BEC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8" autoAdjust="0"/>
    <p:restoredTop sz="89423" autoAdjust="0"/>
  </p:normalViewPr>
  <p:slideViewPr>
    <p:cSldViewPr snapToGrid="0">
      <p:cViewPr varScale="1">
        <p:scale>
          <a:sx n="75" d="100"/>
          <a:sy n="75" d="100"/>
        </p:scale>
        <p:origin x="600" y="43"/>
      </p:cViewPr>
      <p:guideLst/>
    </p:cSldViewPr>
  </p:slideViewPr>
  <p:notesTextViewPr>
    <p:cViewPr>
      <p:scale>
        <a:sx n="1" d="1"/>
        <a:sy n="1" d="1"/>
      </p:scale>
      <p:origin x="0" y="0"/>
    </p:cViewPr>
  </p:notesTextViewPr>
  <p:sorterViewPr>
    <p:cViewPr>
      <p:scale>
        <a:sx n="100" d="100"/>
        <a:sy n="100" d="100"/>
      </p:scale>
      <p:origin x="0" y="-41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Smith" userId="91704951-3893-4265-aba2-2e94384c26b3" providerId="ADAL" clId="{5D8D6EA4-23C3-42F4-87D7-BD4EB62E2716}"/>
    <pc:docChg chg="modSld">
      <pc:chgData name="Rob Smith" userId="91704951-3893-4265-aba2-2e94384c26b3" providerId="ADAL" clId="{5D8D6EA4-23C3-42F4-87D7-BD4EB62E2716}" dt="2024-04-24T08:27:39.445" v="54" actId="20577"/>
      <pc:docMkLst>
        <pc:docMk/>
      </pc:docMkLst>
      <pc:sldChg chg="modSp">
        <pc:chgData name="Rob Smith" userId="91704951-3893-4265-aba2-2e94384c26b3" providerId="ADAL" clId="{5D8D6EA4-23C3-42F4-87D7-BD4EB62E2716}" dt="2024-04-24T08:27:39.445" v="54" actId="20577"/>
        <pc:sldMkLst>
          <pc:docMk/>
          <pc:sldMk cId="3571255210" sldId="582"/>
        </pc:sldMkLst>
        <pc:spChg chg="mod">
          <ac:chgData name="Rob Smith" userId="91704951-3893-4265-aba2-2e94384c26b3" providerId="ADAL" clId="{5D8D6EA4-23C3-42F4-87D7-BD4EB62E2716}" dt="2024-04-24T08:27:39.445" v="54" actId="20577"/>
          <ac:spMkLst>
            <pc:docMk/>
            <pc:sldMk cId="3571255210" sldId="582"/>
            <ac:spMk id="3" creationId="{2F5C64C1-EB9F-1818-373E-82D4613EC46D}"/>
          </ac:spMkLst>
        </pc:spChg>
        <pc:spChg chg="mod">
          <ac:chgData name="Rob Smith" userId="91704951-3893-4265-aba2-2e94384c26b3" providerId="ADAL" clId="{5D8D6EA4-23C3-42F4-87D7-BD4EB62E2716}" dt="2024-04-24T08:24:28.878" v="26" actId="20577"/>
          <ac:spMkLst>
            <pc:docMk/>
            <pc:sldMk cId="3571255210" sldId="582"/>
            <ac:spMk id="10" creationId="{529D8153-AA1F-64CD-5F0E-BA623BCF0828}"/>
          </ac:spMkLst>
        </pc:spChg>
        <pc:spChg chg="mod">
          <ac:chgData name="Rob Smith" userId="91704951-3893-4265-aba2-2e94384c26b3" providerId="ADAL" clId="{5D8D6EA4-23C3-42F4-87D7-BD4EB62E2716}" dt="2024-04-24T08:24:48.116" v="35" actId="20577"/>
          <ac:spMkLst>
            <pc:docMk/>
            <pc:sldMk cId="3571255210" sldId="582"/>
            <ac:spMk id="12" creationId="{BA77FF51-84F2-3A1A-A3B8-7278C9B2958D}"/>
          </ac:spMkLst>
        </pc:spChg>
      </pc:sldChg>
    </pc:docChg>
  </pc:docChgLst>
  <pc:docChgLst>
    <pc:chgData name="Rob Smith" userId="91704951-3893-4265-aba2-2e94384c26b3" providerId="ADAL" clId="{F53C7BD4-FC8F-49E2-8407-1DA6E4A7935E}"/>
    <pc:docChg chg="modSld">
      <pc:chgData name="Rob Smith" userId="91704951-3893-4265-aba2-2e94384c26b3" providerId="ADAL" clId="{F53C7BD4-FC8F-49E2-8407-1DA6E4A7935E}" dt="2024-04-22T15:47:30.524" v="39" actId="255"/>
      <pc:docMkLst>
        <pc:docMk/>
      </pc:docMkLst>
      <pc:sldChg chg="modSp mod">
        <pc:chgData name="Rob Smith" userId="91704951-3893-4265-aba2-2e94384c26b3" providerId="ADAL" clId="{F53C7BD4-FC8F-49E2-8407-1DA6E4A7935E}" dt="2024-04-22T15:43:33.568" v="7" actId="20577"/>
        <pc:sldMkLst>
          <pc:docMk/>
          <pc:sldMk cId="2989946278" sldId="548"/>
        </pc:sldMkLst>
        <pc:spChg chg="mod">
          <ac:chgData name="Rob Smith" userId="91704951-3893-4265-aba2-2e94384c26b3" providerId="ADAL" clId="{F53C7BD4-FC8F-49E2-8407-1DA6E4A7935E}" dt="2024-04-22T15:43:33.568" v="7" actId="20577"/>
          <ac:spMkLst>
            <pc:docMk/>
            <pc:sldMk cId="2989946278" sldId="548"/>
            <ac:spMk id="23" creationId="{00000000-0000-0000-0000-000000000000}"/>
          </ac:spMkLst>
        </pc:spChg>
      </pc:sldChg>
      <pc:sldChg chg="modSp mod">
        <pc:chgData name="Rob Smith" userId="91704951-3893-4265-aba2-2e94384c26b3" providerId="ADAL" clId="{F53C7BD4-FC8F-49E2-8407-1DA6E4A7935E}" dt="2024-04-22T15:47:03.981" v="37" actId="1076"/>
        <pc:sldMkLst>
          <pc:docMk/>
          <pc:sldMk cId="136747006" sldId="564"/>
        </pc:sldMkLst>
        <pc:spChg chg="mod">
          <ac:chgData name="Rob Smith" userId="91704951-3893-4265-aba2-2e94384c26b3" providerId="ADAL" clId="{F53C7BD4-FC8F-49E2-8407-1DA6E4A7935E}" dt="2024-04-22T15:47:03.981" v="37" actId="1076"/>
          <ac:spMkLst>
            <pc:docMk/>
            <pc:sldMk cId="136747006" sldId="564"/>
            <ac:spMk id="3" creationId="{D5898447-53A1-153D-E253-E2616139E39D}"/>
          </ac:spMkLst>
        </pc:spChg>
      </pc:sldChg>
      <pc:sldChg chg="modSp mod">
        <pc:chgData name="Rob Smith" userId="91704951-3893-4265-aba2-2e94384c26b3" providerId="ADAL" clId="{F53C7BD4-FC8F-49E2-8407-1DA6E4A7935E}" dt="2024-04-22T15:44:31.300" v="11" actId="6549"/>
        <pc:sldMkLst>
          <pc:docMk/>
          <pc:sldMk cId="2845526763" sldId="570"/>
        </pc:sldMkLst>
        <pc:spChg chg="mod">
          <ac:chgData name="Rob Smith" userId="91704951-3893-4265-aba2-2e94384c26b3" providerId="ADAL" clId="{F53C7BD4-FC8F-49E2-8407-1DA6E4A7935E}" dt="2024-04-22T15:44:31.300" v="11" actId="6549"/>
          <ac:spMkLst>
            <pc:docMk/>
            <pc:sldMk cId="2845526763" sldId="570"/>
            <ac:spMk id="3" creationId="{20997773-A0AA-9898-9A09-AF53D57D4C70}"/>
          </ac:spMkLst>
        </pc:spChg>
      </pc:sldChg>
      <pc:sldChg chg="mod modShow">
        <pc:chgData name="Rob Smith" userId="91704951-3893-4265-aba2-2e94384c26b3" providerId="ADAL" clId="{F53C7BD4-FC8F-49E2-8407-1DA6E4A7935E}" dt="2024-04-22T15:46:32.579" v="36" actId="729"/>
        <pc:sldMkLst>
          <pc:docMk/>
          <pc:sldMk cId="2225390150" sldId="573"/>
        </pc:sldMkLst>
      </pc:sldChg>
      <pc:sldChg chg="modSp modAnim">
        <pc:chgData name="Rob Smith" userId="91704951-3893-4265-aba2-2e94384c26b3" providerId="ADAL" clId="{F53C7BD4-FC8F-49E2-8407-1DA6E4A7935E}" dt="2024-04-22T15:45:47.926" v="34" actId="20577"/>
        <pc:sldMkLst>
          <pc:docMk/>
          <pc:sldMk cId="510730160" sldId="578"/>
        </pc:sldMkLst>
        <pc:spChg chg="mod">
          <ac:chgData name="Rob Smith" userId="91704951-3893-4265-aba2-2e94384c26b3" providerId="ADAL" clId="{F53C7BD4-FC8F-49E2-8407-1DA6E4A7935E}" dt="2024-04-22T15:45:47.926" v="34" actId="20577"/>
          <ac:spMkLst>
            <pc:docMk/>
            <pc:sldMk cId="510730160" sldId="578"/>
            <ac:spMk id="5" creationId="{B5246180-1348-BB52-B01C-BF5034FC2BE4}"/>
          </ac:spMkLst>
        </pc:spChg>
      </pc:sldChg>
      <pc:sldChg chg="modSp mod">
        <pc:chgData name="Rob Smith" userId="91704951-3893-4265-aba2-2e94384c26b3" providerId="ADAL" clId="{F53C7BD4-FC8F-49E2-8407-1DA6E4A7935E}" dt="2024-04-22T15:46:17.261" v="35" actId="255"/>
        <pc:sldMkLst>
          <pc:docMk/>
          <pc:sldMk cId="4183398796" sldId="580"/>
        </pc:sldMkLst>
        <pc:spChg chg="mod">
          <ac:chgData name="Rob Smith" userId="91704951-3893-4265-aba2-2e94384c26b3" providerId="ADAL" clId="{F53C7BD4-FC8F-49E2-8407-1DA6E4A7935E}" dt="2024-04-22T15:46:17.261" v="35" actId="255"/>
          <ac:spMkLst>
            <pc:docMk/>
            <pc:sldMk cId="4183398796" sldId="580"/>
            <ac:spMk id="6" creationId="{A802D80D-BA95-E444-F50D-A257B6156667}"/>
          </ac:spMkLst>
        </pc:spChg>
      </pc:sldChg>
      <pc:sldChg chg="modSp mod">
        <pc:chgData name="Rob Smith" userId="91704951-3893-4265-aba2-2e94384c26b3" providerId="ADAL" clId="{F53C7BD4-FC8F-49E2-8407-1DA6E4A7935E}" dt="2024-04-22T15:47:30.524" v="39" actId="255"/>
        <pc:sldMkLst>
          <pc:docMk/>
          <pc:sldMk cId="3417764277" sldId="581"/>
        </pc:sldMkLst>
        <pc:spChg chg="mod">
          <ac:chgData name="Rob Smith" userId="91704951-3893-4265-aba2-2e94384c26b3" providerId="ADAL" clId="{F53C7BD4-FC8F-49E2-8407-1DA6E4A7935E}" dt="2024-04-22T15:47:30.524" v="39" actId="255"/>
          <ac:spMkLst>
            <pc:docMk/>
            <pc:sldMk cId="3417764277" sldId="581"/>
            <ac:spMk id="3" creationId="{B7814754-FD0E-E79F-F481-1F0A82F14AB7}"/>
          </ac:spMkLst>
        </pc:spChg>
      </pc:sldChg>
      <pc:sldChg chg="modSp">
        <pc:chgData name="Rob Smith" userId="91704951-3893-4265-aba2-2e94384c26b3" providerId="ADAL" clId="{F53C7BD4-FC8F-49E2-8407-1DA6E4A7935E}" dt="2024-04-22T15:44:56.899" v="12" actId="20577"/>
        <pc:sldMkLst>
          <pc:docMk/>
          <pc:sldMk cId="3571255210" sldId="582"/>
        </pc:sldMkLst>
        <pc:spChg chg="mod">
          <ac:chgData name="Rob Smith" userId="91704951-3893-4265-aba2-2e94384c26b3" providerId="ADAL" clId="{F53C7BD4-FC8F-49E2-8407-1DA6E4A7935E}" dt="2024-04-22T15:44:56.899" v="12" actId="20577"/>
          <ac:spMkLst>
            <pc:docMk/>
            <pc:sldMk cId="3571255210" sldId="582"/>
            <ac:spMk id="12" creationId="{BA77FF51-84F2-3A1A-A3B8-7278C9B295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7B7EF-9791-4213-B1FD-2F98B029466E}" type="datetimeFigureOut">
              <a:rPr lang="en-GB" smtClean="0"/>
              <a:t>24/04/2024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21817-7D60-4BE9-ACFA-7278F4E3D50A}" type="slidenum">
              <a:rPr lang="en-GB" smtClean="0"/>
              <a:t>‹#›</a:t>
            </a:fld>
            <a:endParaRPr lang="en-GB"/>
          </a:p>
        </p:txBody>
      </p:sp>
    </p:spTree>
    <p:extLst>
      <p:ext uri="{BB962C8B-B14F-4D97-AF65-F5344CB8AC3E}">
        <p14:creationId xmlns:p14="http://schemas.microsoft.com/office/powerpoint/2010/main" val="302662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uidance/uk-shared-prosperity-fund-subsidy-control-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uidance/uk-shared-prosperity-fund-subsidy-control-7"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56286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 Diving into a crucial aspect of crafting a compelling funding application: gathering solid evidence to support your cause. Let's explore how research becomes the backbone of your proposal.</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1. Evidencing Need and Demand</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First things first—let's distinguish between 'need' and 'demand'. Need is the gap or the problem that exists, while demand is the interest or desire for a solution. Your research should paint a crystal-clear picture of both aspects.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2. Sources of Research</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Where do you find this treasure trove of evidence? Here are some pointers: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Indices of Deprivation: A helpful tool to identify areas or communities in need.</a:t>
            </a:r>
          </a:p>
          <a:p>
            <a:r>
              <a:rPr lang="en-GB" sz="1800" dirty="0">
                <a:effectLst/>
                <a:latin typeface="Calibri" panose="020F0502020204030204" pitchFamily="34" charset="0"/>
                <a:ea typeface="Calibri" panose="020F0502020204030204" pitchFamily="34" charset="0"/>
              </a:rPr>
              <a:t>Umbrella Bodies: Organisations that gather data or insights related to your cause.</a:t>
            </a:r>
          </a:p>
          <a:p>
            <a:r>
              <a:rPr lang="en-GB" sz="1800" dirty="0">
                <a:effectLst/>
                <a:latin typeface="Calibri" panose="020F0502020204030204" pitchFamily="34" charset="0"/>
                <a:ea typeface="Calibri" panose="020F0502020204030204" pitchFamily="34" charset="0"/>
              </a:rPr>
              <a:t>Reports &amp; Examples: Seek inspiration from similar agencies or projects to reinforce your proposal. Using this empirical evidence shows your project will work. </a:t>
            </a:r>
          </a:p>
          <a:p>
            <a:r>
              <a:rPr lang="en-GB" sz="1800" dirty="0">
                <a:effectLst/>
                <a:latin typeface="Calibri" panose="020F0502020204030204" pitchFamily="34" charset="0"/>
                <a:ea typeface="Calibri" panose="020F0502020204030204" pitchFamily="34" charset="0"/>
              </a:rPr>
              <a:t>Surveys &amp; Data: Hard numbers and statistics paint a vivid picture of the situation.</a:t>
            </a:r>
          </a:p>
          <a:p>
            <a:r>
              <a:rPr lang="en-GB" sz="1800" dirty="0">
                <a:effectLst/>
                <a:latin typeface="Calibri" panose="020F0502020204030204" pitchFamily="34" charset="0"/>
                <a:ea typeface="Calibri" panose="020F0502020204030204" pitchFamily="34" charset="0"/>
              </a:rPr>
              <a:t>User &amp; Partner Feedback: Authentic voices that validate your approach.</a:t>
            </a:r>
          </a:p>
          <a:p>
            <a:r>
              <a:rPr lang="en-GB" sz="1800" dirty="0">
                <a:effectLst/>
                <a:latin typeface="Calibri" panose="020F0502020204030204" pitchFamily="34" charset="0"/>
                <a:ea typeface="Calibri" panose="020F0502020204030204" pitchFamily="34" charset="0"/>
              </a:rPr>
              <a:t>Co-design/Production: Collaborative efforts demonstrate community involvement and efficacy.</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3. Don't Forget Your Sources!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Citing your sources isn't just a formality—it's a mark of credibility. Make sure you show where your evidence is coming from!</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4. Action Time</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Now, what do you do with all this research? It's not just for show—it's your ammunition. Compile and organize it to support every aspect of your proposal. Remember, this evidence is the key to unlocking those funding doors!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Conclusion</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Research isn't just about collecting facts; it's about telling a compelling story backed by data and real experiences. It's about giving life to your ideas and proving why they matter.</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So, dive deep, gather those nuggets of information, and let your evidence speak volumes for the change you want to create!</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Remember: Evidence isn't just a nice addition—it's the heart of your application.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11831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92256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47013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saving money leads to financial stability which leads to less stress. </a:t>
            </a:r>
          </a:p>
          <a:p>
            <a:r>
              <a:rPr lang="en-GB" dirty="0"/>
              <a:t>Going to school earns you qualifications which leads to employment. </a:t>
            </a:r>
          </a:p>
          <a:p>
            <a:r>
              <a:rPr lang="en-GB" dirty="0"/>
              <a:t>Baking leads to a crumble sitting in front of you, which makes you happy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96513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694676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30684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85784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01364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453916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91280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915214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934077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514321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963585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34230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506558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666666"/>
                </a:solidFill>
                <a:effectLst/>
                <a:latin typeface="Arial" panose="020B0604020202020204" pitchFamily="34" charset="0"/>
              </a:rPr>
              <a:t>The </a:t>
            </a:r>
            <a:r>
              <a:rPr lang="en-GB" b="0" i="0" dirty="0" err="1">
                <a:solidFill>
                  <a:srgbClr val="666666"/>
                </a:solidFill>
                <a:effectLst/>
                <a:latin typeface="Arial" panose="020B0604020202020204" pitchFamily="34" charset="0"/>
              </a:rPr>
              <a:t>GPT</a:t>
            </a:r>
            <a:r>
              <a:rPr lang="en-GB" b="0" i="0" dirty="0">
                <a:solidFill>
                  <a:srgbClr val="666666"/>
                </a:solidFill>
                <a:effectLst/>
                <a:latin typeface="Arial" panose="020B0604020202020204" pitchFamily="34" charset="0"/>
              </a:rPr>
              <a:t> stands for "Generative Pre-trained Transformer,"</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38192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660712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540845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Sutton Coldfield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390269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Experian, Virgin and EE examples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37274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4019812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666666"/>
                </a:solidFill>
                <a:effectLst/>
                <a:latin typeface="Arial" panose="020B0604020202020204" pitchFamily="34" charset="0"/>
              </a:rPr>
              <a:t>The </a:t>
            </a:r>
            <a:r>
              <a:rPr lang="en-GB" b="0" i="0" dirty="0" err="1">
                <a:solidFill>
                  <a:srgbClr val="666666"/>
                </a:solidFill>
                <a:effectLst/>
                <a:latin typeface="Arial" panose="020B0604020202020204" pitchFamily="34" charset="0"/>
              </a:rPr>
              <a:t>GPT</a:t>
            </a:r>
            <a:r>
              <a:rPr lang="en-GB" b="0" i="0" dirty="0">
                <a:solidFill>
                  <a:srgbClr val="666666"/>
                </a:solidFill>
                <a:effectLst/>
                <a:latin typeface="Arial" panose="020B0604020202020204" pitchFamily="34" charset="0"/>
              </a:rPr>
              <a:t> stands for "Generative Pre-trained Transformer,"</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217996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90873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733157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861918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4285188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601956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36</a:t>
            </a:fld>
            <a:endParaRPr lang="en-GB"/>
          </a:p>
        </p:txBody>
      </p:sp>
    </p:spTree>
    <p:extLst>
      <p:ext uri="{BB962C8B-B14F-4D97-AF65-F5344CB8AC3E}">
        <p14:creationId xmlns:p14="http://schemas.microsoft.com/office/powerpoint/2010/main" val="2411619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37</a:t>
            </a:fld>
            <a:endParaRPr lang="en-GB"/>
          </a:p>
        </p:txBody>
      </p:sp>
    </p:spTree>
    <p:extLst>
      <p:ext uri="{BB962C8B-B14F-4D97-AF65-F5344CB8AC3E}">
        <p14:creationId xmlns:p14="http://schemas.microsoft.com/office/powerpoint/2010/main" val="427128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38</a:t>
            </a:fld>
            <a:endParaRPr lang="en-GB"/>
          </a:p>
        </p:txBody>
      </p:sp>
    </p:spTree>
    <p:extLst>
      <p:ext uri="{BB962C8B-B14F-4D97-AF65-F5344CB8AC3E}">
        <p14:creationId xmlns:p14="http://schemas.microsoft.com/office/powerpoint/2010/main" val="987360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39</a:t>
            </a:fld>
            <a:endParaRPr lang="en-GB"/>
          </a:p>
        </p:txBody>
      </p:sp>
    </p:spTree>
    <p:extLst>
      <p:ext uri="{BB962C8B-B14F-4D97-AF65-F5344CB8AC3E}">
        <p14:creationId xmlns:p14="http://schemas.microsoft.com/office/powerpoint/2010/main" val="184353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669172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40</a:t>
            </a:fld>
            <a:endParaRPr lang="en-GB"/>
          </a:p>
        </p:txBody>
      </p:sp>
    </p:spTree>
    <p:extLst>
      <p:ext uri="{BB962C8B-B14F-4D97-AF65-F5344CB8AC3E}">
        <p14:creationId xmlns:p14="http://schemas.microsoft.com/office/powerpoint/2010/main" val="736634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41</a:t>
            </a:fld>
            <a:endParaRPr lang="en-GB"/>
          </a:p>
        </p:txBody>
      </p:sp>
    </p:spTree>
    <p:extLst>
      <p:ext uri="{BB962C8B-B14F-4D97-AF65-F5344CB8AC3E}">
        <p14:creationId xmlns:p14="http://schemas.microsoft.com/office/powerpoint/2010/main" val="1191028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42</a:t>
            </a:fld>
            <a:endParaRPr lang="en-GB"/>
          </a:p>
        </p:txBody>
      </p:sp>
    </p:spTree>
    <p:extLst>
      <p:ext uri="{BB962C8B-B14F-4D97-AF65-F5344CB8AC3E}">
        <p14:creationId xmlns:p14="http://schemas.microsoft.com/office/powerpoint/2010/main" val="3183003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43</a:t>
            </a:fld>
            <a:endParaRPr lang="en-GB"/>
          </a:p>
        </p:txBody>
      </p:sp>
    </p:spTree>
    <p:extLst>
      <p:ext uri="{BB962C8B-B14F-4D97-AF65-F5344CB8AC3E}">
        <p14:creationId xmlns:p14="http://schemas.microsoft.com/office/powerpoint/2010/main" val="1428613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44</a:t>
            </a:fld>
            <a:endParaRPr lang="en-GB"/>
          </a:p>
        </p:txBody>
      </p:sp>
    </p:spTree>
    <p:extLst>
      <p:ext uri="{BB962C8B-B14F-4D97-AF65-F5344CB8AC3E}">
        <p14:creationId xmlns:p14="http://schemas.microsoft.com/office/powerpoint/2010/main" val="2059303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45</a:t>
            </a:fld>
            <a:endParaRPr lang="en-GB"/>
          </a:p>
        </p:txBody>
      </p:sp>
    </p:spTree>
    <p:extLst>
      <p:ext uri="{BB962C8B-B14F-4D97-AF65-F5344CB8AC3E}">
        <p14:creationId xmlns:p14="http://schemas.microsoft.com/office/powerpoint/2010/main" val="2124113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46</a:t>
            </a:fld>
            <a:endParaRPr lang="en-GB"/>
          </a:p>
        </p:txBody>
      </p:sp>
    </p:spTree>
    <p:extLst>
      <p:ext uri="{BB962C8B-B14F-4D97-AF65-F5344CB8AC3E}">
        <p14:creationId xmlns:p14="http://schemas.microsoft.com/office/powerpoint/2010/main" val="3589769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ECADD8-54A2-40F2-9662-CEB2B6248EA5}" type="slidenum">
              <a:rPr lang="en-GB" smtClean="0"/>
              <a:t>47</a:t>
            </a:fld>
            <a:endParaRPr lang="en-GB"/>
          </a:p>
        </p:txBody>
      </p:sp>
    </p:spTree>
    <p:extLst>
      <p:ext uri="{BB962C8B-B14F-4D97-AF65-F5344CB8AC3E}">
        <p14:creationId xmlns:p14="http://schemas.microsoft.com/office/powerpoint/2010/main" val="2124113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299819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42007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0167239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33333"/>
                </a:solidFill>
                <a:effectLst/>
                <a:latin typeface="Open Sans" panose="020B0606030504020204" pitchFamily="34" charset="0"/>
              </a:rPr>
              <a:t>Grants will be funded from the UK Shared Prosperity Fund and/or the Rural England Prosperity Fund - eligible items may include:</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Capital items - lasting assets such as a building improvements or equipment - you must spend grants on assets such as a building or equipment which are expected to be used for a period of at least one year. This may include enhancements to existing assets which:</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Significantly lengthen the life of the asset.</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Significantly increase the value of the asset.</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Significantly increase usefulness of the asset.</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It will not include minor repairs and routine maintenance.</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Labour costs can only be funded if they are contributing directly to creating the assets e.g. builders, IT developers</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Architect's fees of up to 10% and VAT may be added to the costs of eligible works provided that the professional also supervises the works on site.</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A limited amount for revenue items - such as IT systems, marketing, consultancy</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Grants must be for community purposes. Grant recipients cannot use grants to fund domestic property.</a:t>
            </a:r>
          </a:p>
          <a:p>
            <a:pPr algn="l" fontAlgn="base"/>
            <a:r>
              <a:rPr lang="en-GB" b="0" i="0" dirty="0">
                <a:solidFill>
                  <a:srgbClr val="333333"/>
                </a:solidFill>
                <a:effectLst/>
                <a:latin typeface="Open Sans" panose="020B0606030504020204" pitchFamily="34" charset="0"/>
              </a:rPr>
              <a:t>All successful project applicants must have completed their project, spent and claimed all of the grant by 31st January 2025, at the latest.</a:t>
            </a:r>
          </a:p>
          <a:p>
            <a:pPr algn="l" fontAlgn="base"/>
            <a:r>
              <a:rPr lang="en-GB" b="0" i="0" dirty="0">
                <a:solidFill>
                  <a:srgbClr val="333333"/>
                </a:solidFill>
                <a:effectLst/>
                <a:latin typeface="Open Sans" panose="020B0606030504020204" pitchFamily="34" charset="0"/>
              </a:rPr>
              <a:t>Applicants should note that if successful in a grant award they will be required to procure any items required in compliance with UKSPF procurement guidelines. The grant award will not cover or include any recoverable VAT incurred by your organisation and you should make your own enquiries of HMRC as to the recoverability of any VAT your organisation incurs.</a:t>
            </a:r>
          </a:p>
          <a:p>
            <a:pPr algn="l" fontAlgn="base"/>
            <a:r>
              <a:rPr lang="en-GB" b="0" i="0" dirty="0">
                <a:solidFill>
                  <a:srgbClr val="333333"/>
                </a:solidFill>
                <a:effectLst/>
                <a:latin typeface="Open Sans" panose="020B0606030504020204" pitchFamily="34" charset="0"/>
              </a:rPr>
              <a:t>Applicants will be paid in arrears for the work on completion.</a:t>
            </a:r>
          </a:p>
          <a:p>
            <a:pPr algn="l" fontAlgn="base"/>
            <a:r>
              <a:rPr lang="en-GB" b="0" i="0" dirty="0">
                <a:solidFill>
                  <a:srgbClr val="333333"/>
                </a:solidFill>
                <a:effectLst/>
                <a:latin typeface="Open Sans" panose="020B0606030504020204" pitchFamily="34" charset="0"/>
              </a:rPr>
              <a:t>All applications must take consideration of how the activity outlined will deliver in line with UK </a:t>
            </a:r>
            <a:r>
              <a:rPr lang="en-GB" b="0" i="0" u="sng" dirty="0">
                <a:solidFill>
                  <a:srgbClr val="087059"/>
                </a:solidFill>
                <a:effectLst/>
                <a:latin typeface="Open Sans" panose="020B0606030504020204" pitchFamily="34" charset="0"/>
                <a:hlinkClick r:id="rId3"/>
              </a:rPr>
              <a:t>subsidy control requirements</a:t>
            </a:r>
            <a:endParaRPr lang="en-GB" b="0" i="0" dirty="0">
              <a:solidFill>
                <a:srgbClr val="333333"/>
              </a:solidFill>
              <a:effectLst/>
              <a:latin typeface="Open Sans" panose="020B0606030504020204" pitchFamily="34" charset="0"/>
            </a:endParaRPr>
          </a:p>
          <a:p>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7974261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33333"/>
                </a:solidFill>
                <a:effectLst/>
                <a:latin typeface="Open Sans" panose="020B0606030504020204" pitchFamily="34" charset="0"/>
              </a:rPr>
              <a:t>Grants will be funded from the UK Shared Prosperity Fund and/or the Rural England Prosperity Fund - eligible items may include:</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Capital items - lasting assets such as a building improvements or equipment - you must spend grants on assets such as a building or equipment which are expected to be used for a period of at least one year. This may include enhancements to existing assets which:</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Significantly lengthen the life of the asset.</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Significantly increase the value of the asset.</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Significantly increase usefulness of the asset.</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It will not include minor repairs and routine maintenance.</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Labour costs can only be funded if they are contributing directly to creating the assets e.g. builders, IT developers</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Architect's fees of up to 10% and VAT may be added to the costs of eligible works provided that the professional also supervises the works on site.</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A limited amount for revenue items - such as IT systems, marketing, consultancy</a:t>
            </a:r>
          </a:p>
          <a:p>
            <a:pPr algn="l" fontAlgn="base">
              <a:buFont typeface="Arial" panose="020B0604020202020204" pitchFamily="34" charset="0"/>
              <a:buChar char="•"/>
            </a:pPr>
            <a:r>
              <a:rPr lang="en-GB" b="0" i="0" dirty="0">
                <a:solidFill>
                  <a:srgbClr val="333333"/>
                </a:solidFill>
                <a:effectLst/>
                <a:latin typeface="Open Sans" panose="020B0606030504020204" pitchFamily="34" charset="0"/>
              </a:rPr>
              <a:t>Grants must be for community purposes. Grant recipients cannot use grants to fund domestic property.</a:t>
            </a:r>
          </a:p>
          <a:p>
            <a:pPr algn="l" fontAlgn="base"/>
            <a:r>
              <a:rPr lang="en-GB" b="0" i="0" dirty="0">
                <a:solidFill>
                  <a:srgbClr val="333333"/>
                </a:solidFill>
                <a:effectLst/>
                <a:latin typeface="Open Sans" panose="020B0606030504020204" pitchFamily="34" charset="0"/>
              </a:rPr>
              <a:t>All successful project applicants must have completed their project, spent and claimed all of the grant by 31st January 2025, at the latest.</a:t>
            </a:r>
          </a:p>
          <a:p>
            <a:pPr algn="l" fontAlgn="base"/>
            <a:r>
              <a:rPr lang="en-GB" b="0" i="0" dirty="0">
                <a:solidFill>
                  <a:srgbClr val="333333"/>
                </a:solidFill>
                <a:effectLst/>
                <a:latin typeface="Open Sans" panose="020B0606030504020204" pitchFamily="34" charset="0"/>
              </a:rPr>
              <a:t>Applicants should note that if successful in a grant award they will be required to procure any items required in compliance with UKSPF procurement guidelines. The grant award will not cover or include any recoverable VAT incurred by your organisation and you should make your own enquiries of HMRC as to the recoverability of any VAT your organisation incurs.</a:t>
            </a:r>
          </a:p>
          <a:p>
            <a:pPr algn="l" fontAlgn="base"/>
            <a:r>
              <a:rPr lang="en-GB" b="0" i="0" dirty="0">
                <a:solidFill>
                  <a:srgbClr val="333333"/>
                </a:solidFill>
                <a:effectLst/>
                <a:latin typeface="Open Sans" panose="020B0606030504020204" pitchFamily="34" charset="0"/>
              </a:rPr>
              <a:t>Applicants will be paid in arrears for the work on completion.</a:t>
            </a:r>
          </a:p>
          <a:p>
            <a:pPr algn="l" fontAlgn="base"/>
            <a:r>
              <a:rPr lang="en-GB" b="0" i="0" dirty="0">
                <a:solidFill>
                  <a:srgbClr val="333333"/>
                </a:solidFill>
                <a:effectLst/>
                <a:latin typeface="Open Sans" panose="020B0606030504020204" pitchFamily="34" charset="0"/>
              </a:rPr>
              <a:t>All applications must take consideration of how the activity outlined will deliver in line with UK </a:t>
            </a:r>
            <a:r>
              <a:rPr lang="en-GB" b="0" i="0" u="sng" dirty="0">
                <a:solidFill>
                  <a:srgbClr val="087059"/>
                </a:solidFill>
                <a:effectLst/>
                <a:latin typeface="Open Sans" panose="020B0606030504020204" pitchFamily="34" charset="0"/>
                <a:hlinkClick r:id="rId3"/>
              </a:rPr>
              <a:t>subsidy control requirements</a:t>
            </a:r>
            <a:endParaRPr lang="en-GB" b="0" i="0" dirty="0">
              <a:solidFill>
                <a:srgbClr val="333333"/>
              </a:solidFill>
              <a:effectLst/>
              <a:latin typeface="Open Sans" panose="020B0606030504020204" pitchFamily="34" charset="0"/>
            </a:endParaRPr>
          </a:p>
          <a:p>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3012859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143784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4293721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306530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295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4019812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52648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77764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DB67FE-8B57-9142-874C-B159816FA238}" type="slidenum">
              <a:rPr kumimoji="0" lang="en-US" sz="13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58626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F9BA37-B9CD-2F47-8155-BFBEC90E4E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Placeholder 1">
            <a:extLst>
              <a:ext uri="{FF2B5EF4-FFF2-40B4-BE49-F238E27FC236}">
                <a16:creationId xmlns:a16="http://schemas.microsoft.com/office/drawing/2014/main" id="{1D02A616-CD0D-AF46-A2D9-B318B24C1172}"/>
              </a:ext>
            </a:extLst>
          </p:cNvPr>
          <p:cNvSpPr>
            <a:spLocks noGrp="1"/>
          </p:cNvSpPr>
          <p:nvPr>
            <p:ph type="title"/>
          </p:nvPr>
        </p:nvSpPr>
        <p:spPr>
          <a:xfrm>
            <a:off x="838200" y="2414604"/>
            <a:ext cx="8182047" cy="1951140"/>
          </a:xfrm>
          <a:prstGeom prst="rect">
            <a:avLst/>
          </a:prstGeom>
        </p:spPr>
        <p:txBody>
          <a:bodyPr vert="horz" lIns="91440" tIns="45720" rIns="91440" bIns="45720" rtlCol="0" anchor="t" anchorCtr="0">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98567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217B08D-C372-0549-8DC8-C27A9139B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a:extLst>
              <a:ext uri="{FF2B5EF4-FFF2-40B4-BE49-F238E27FC236}">
                <a16:creationId xmlns:a16="http://schemas.microsoft.com/office/drawing/2014/main" id="{F5D63A31-3BAB-F04F-BBCC-A7BCD64A4664}"/>
              </a:ext>
            </a:extLst>
          </p:cNvPr>
          <p:cNvPicPr>
            <a:picLocks noChangeAspect="1"/>
          </p:cNvPicPr>
          <p:nvPr userDrawn="1"/>
        </p:nvPicPr>
        <p:blipFill>
          <a:blip r:embed="rId2"/>
          <a:stretch>
            <a:fillRect/>
          </a:stretch>
        </p:blipFill>
        <p:spPr>
          <a:xfrm>
            <a:off x="8674100" y="0"/>
            <a:ext cx="3517900" cy="4267200"/>
          </a:xfrm>
          <a:prstGeom prst="rect">
            <a:avLst/>
          </a:prstGeom>
        </p:spPr>
      </p:pic>
      <p:sp>
        <p:nvSpPr>
          <p:cNvPr id="7" name="Text Placeholder 6">
            <a:extLst>
              <a:ext uri="{FF2B5EF4-FFF2-40B4-BE49-F238E27FC236}">
                <a16:creationId xmlns:a16="http://schemas.microsoft.com/office/drawing/2014/main" id="{421F7112-BF5F-CD40-A571-09EEF0C8DF0C}"/>
              </a:ext>
            </a:extLst>
          </p:cNvPr>
          <p:cNvSpPr>
            <a:spLocks noGrp="1"/>
          </p:cNvSpPr>
          <p:nvPr>
            <p:ph type="body" sz="quarter" idx="10"/>
          </p:nvPr>
        </p:nvSpPr>
        <p:spPr>
          <a:xfrm>
            <a:off x="838200" y="1808163"/>
            <a:ext cx="10066338" cy="4826000"/>
          </a:xfrm>
        </p:spPr>
        <p:txBody>
          <a:bodyPr/>
          <a:lstStyle>
            <a:lvl2pPr>
              <a:buClr>
                <a:schemeClr val="tx1">
                  <a:lumMod val="60000"/>
                  <a:lumOff val="40000"/>
                </a:schemeClr>
              </a:buClr>
              <a:defRPr/>
            </a:lvl2pPr>
            <a:lvl3pPr>
              <a:buClr>
                <a:schemeClr val="tx1">
                  <a:lumMod val="60000"/>
                  <a:lumOff val="40000"/>
                </a:schemeClr>
              </a:buClr>
              <a:defRPr/>
            </a:lvl3pPr>
            <a:lvl4pPr>
              <a:buClr>
                <a:schemeClr val="tx1">
                  <a:lumMod val="60000"/>
                  <a:lumOff val="40000"/>
                </a:schemeClr>
              </a:buClr>
              <a:defRPr/>
            </a:lvl4pPr>
            <a:lvl5pPr>
              <a:buClr>
                <a:schemeClr val="tx1">
                  <a:lumMod val="60000"/>
                  <a:lumOff val="40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632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9B90FF-18DA-7C41-BEFF-BDC72703B86E}"/>
              </a:ext>
            </a:extLst>
          </p:cNvPr>
          <p:cNvPicPr>
            <a:picLocks noChangeAspect="1"/>
          </p:cNvPicPr>
          <p:nvPr userDrawn="1"/>
        </p:nvPicPr>
        <p:blipFill>
          <a:blip r:embed="rId2"/>
          <a:stretch>
            <a:fillRect/>
          </a:stretch>
        </p:blipFill>
        <p:spPr>
          <a:xfrm>
            <a:off x="8674100" y="0"/>
            <a:ext cx="3517900" cy="4267200"/>
          </a:xfrm>
          <a:prstGeom prst="rect">
            <a:avLst/>
          </a:prstGeom>
        </p:spPr>
      </p:pic>
    </p:spTree>
    <p:extLst>
      <p:ext uri="{BB962C8B-B14F-4D97-AF65-F5344CB8AC3E}">
        <p14:creationId xmlns:p14="http://schemas.microsoft.com/office/powerpoint/2010/main" val="129377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09088-3F43-B04A-8A13-C27B508B7058}"/>
              </a:ext>
            </a:extLst>
          </p:cNvPr>
          <p:cNvSpPr>
            <a:spLocks noGrp="1"/>
          </p:cNvSpPr>
          <p:nvPr>
            <p:ph type="ctrTitle"/>
          </p:nvPr>
        </p:nvSpPr>
        <p:spPr>
          <a:xfrm>
            <a:off x="1524000" y="1122363"/>
            <a:ext cx="9144000" cy="2387600"/>
          </a:xfrm>
          <a:prstGeom prst="rect">
            <a:avLst/>
          </a:prstGeom>
        </p:spPr>
        <p:txBody>
          <a:bodyPr anchor="b">
            <a:normAutofit/>
          </a:bodyPr>
          <a:lstStyle>
            <a:lvl1pPr algn="l">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93DB3E2-4606-F448-9B0C-7C9B58D15CF3}"/>
              </a:ext>
            </a:extLst>
          </p:cNvPr>
          <p:cNvSpPr>
            <a:spLocks noGrp="1"/>
          </p:cNvSpPr>
          <p:nvPr>
            <p:ph type="subTitle" idx="1"/>
          </p:nvPr>
        </p:nvSpPr>
        <p:spPr>
          <a:xfrm>
            <a:off x="1524000" y="3602038"/>
            <a:ext cx="9144000" cy="1655762"/>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AD548F7D-D74A-F440-A012-DF11FBAD0F2D}"/>
              </a:ext>
            </a:extLst>
          </p:cNvPr>
          <p:cNvPicPr>
            <a:picLocks noChangeAspect="1"/>
          </p:cNvPicPr>
          <p:nvPr userDrawn="1"/>
        </p:nvPicPr>
        <p:blipFill>
          <a:blip r:embed="rId2"/>
          <a:stretch>
            <a:fillRect/>
          </a:stretch>
        </p:blipFill>
        <p:spPr>
          <a:xfrm>
            <a:off x="8674100" y="0"/>
            <a:ext cx="3517900" cy="4267200"/>
          </a:xfrm>
          <a:prstGeom prst="rect">
            <a:avLst/>
          </a:prstGeom>
        </p:spPr>
      </p:pic>
    </p:spTree>
    <p:extLst>
      <p:ext uri="{BB962C8B-B14F-4D97-AF65-F5344CB8AC3E}">
        <p14:creationId xmlns:p14="http://schemas.microsoft.com/office/powerpoint/2010/main" val="278111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CFFF-8F27-EC44-AA84-67DF2E2C4D76}"/>
              </a:ext>
            </a:extLst>
          </p:cNvPr>
          <p:cNvSpPr>
            <a:spLocks noGrp="1"/>
          </p:cNvSpPr>
          <p:nvPr>
            <p:ph type="title"/>
          </p:nvPr>
        </p:nvSpPr>
        <p:spPr>
          <a:xfrm>
            <a:off x="838200" y="365125"/>
            <a:ext cx="10515600" cy="1325563"/>
          </a:xfrm>
          <a:prstGeom prst="rect">
            <a:avLst/>
          </a:prstGeom>
        </p:spPr>
        <p:txBody>
          <a:bodyPr>
            <a:normAutofit/>
          </a:bodyPr>
          <a:lstStyle>
            <a:lvl1pPr>
              <a:defRPr sz="2800" b="0" i="0">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C7591E7E-3C28-894E-99E2-761F0AF759DC}"/>
              </a:ext>
            </a:extLst>
          </p:cNvPr>
          <p:cNvPicPr>
            <a:picLocks noChangeAspect="1"/>
          </p:cNvPicPr>
          <p:nvPr userDrawn="1"/>
        </p:nvPicPr>
        <p:blipFill>
          <a:blip r:embed="rId2"/>
          <a:stretch>
            <a:fillRect/>
          </a:stretch>
        </p:blipFill>
        <p:spPr>
          <a:xfrm>
            <a:off x="8674100" y="0"/>
            <a:ext cx="3517900" cy="4267200"/>
          </a:xfrm>
          <a:prstGeom prst="rect">
            <a:avLst/>
          </a:prstGeom>
        </p:spPr>
      </p:pic>
    </p:spTree>
    <p:extLst>
      <p:ext uri="{BB962C8B-B14F-4D97-AF65-F5344CB8AC3E}">
        <p14:creationId xmlns:p14="http://schemas.microsoft.com/office/powerpoint/2010/main" val="293198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Rectangle 3"/>
          <p:cNvSpPr/>
          <p:nvPr userDrawn="1"/>
        </p:nvSpPr>
        <p:spPr>
          <a:xfrm>
            <a:off x="0" y="457200"/>
            <a:ext cx="1219200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Tree>
    <p:extLst>
      <p:ext uri="{BB962C8B-B14F-4D97-AF65-F5344CB8AC3E}">
        <p14:creationId xmlns:p14="http://schemas.microsoft.com/office/powerpoint/2010/main" val="32429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57A87-F7FD-E947-AA44-BE5226AEE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9BEABC5-C3C0-394C-80A6-9A5A56DDB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85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28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SzPct val="120000"/>
        <a:buFont typeface="Wingdings" pitchFamily="2" charset="2"/>
        <a:buChar char="§"/>
        <a:defRPr sz="1800" b="0" i="0" kern="1200">
          <a:solidFill>
            <a:schemeClr val="tx1"/>
          </a:solidFill>
          <a:latin typeface="Arial Regular"/>
          <a:ea typeface="+mn-ea"/>
          <a:cs typeface="+mn-cs"/>
        </a:defRPr>
      </a:lvl1pPr>
      <a:lvl2pPr marL="685800" indent="-228600" algn="l" defTabSz="914400" rtl="0" eaLnBrk="1" latinLnBrk="0" hangingPunct="1">
        <a:lnSpc>
          <a:spcPct val="90000"/>
        </a:lnSpc>
        <a:spcBef>
          <a:spcPts val="500"/>
        </a:spcBef>
        <a:buClr>
          <a:schemeClr val="tx2">
            <a:lumMod val="60000"/>
            <a:lumOff val="40000"/>
          </a:schemeClr>
        </a:buClr>
        <a:buFont typeface="Wingdings" pitchFamily="2" charset="2"/>
        <a:buChar char="§"/>
        <a:defRPr sz="1800" b="0" i="0" kern="1200">
          <a:solidFill>
            <a:schemeClr val="tx1"/>
          </a:solidFill>
          <a:latin typeface="Arial Regular"/>
          <a:ea typeface="+mn-ea"/>
          <a:cs typeface="+mn-cs"/>
        </a:defRPr>
      </a:lvl2pPr>
      <a:lvl3pPr marL="1143000" indent="-228600" algn="l" defTabSz="914400" rtl="0" eaLnBrk="1" latinLnBrk="0" hangingPunct="1">
        <a:lnSpc>
          <a:spcPct val="90000"/>
        </a:lnSpc>
        <a:spcBef>
          <a:spcPts val="500"/>
        </a:spcBef>
        <a:buClr>
          <a:schemeClr val="tx2">
            <a:lumMod val="60000"/>
            <a:lumOff val="40000"/>
          </a:schemeClr>
        </a:buClr>
        <a:buFont typeface="Wingdings" pitchFamily="2" charset="2"/>
        <a:buChar char="§"/>
        <a:defRPr sz="1800" b="0" i="0" kern="1200">
          <a:solidFill>
            <a:schemeClr val="tx1"/>
          </a:solidFill>
          <a:latin typeface="Arial Regular"/>
          <a:ea typeface="+mn-ea"/>
          <a:cs typeface="+mn-cs"/>
        </a:defRPr>
      </a:lvl3pPr>
      <a:lvl4pPr marL="1600200" indent="-228600" algn="l" defTabSz="914400" rtl="0" eaLnBrk="1" latinLnBrk="0" hangingPunct="1">
        <a:lnSpc>
          <a:spcPct val="90000"/>
        </a:lnSpc>
        <a:spcBef>
          <a:spcPts val="500"/>
        </a:spcBef>
        <a:buClr>
          <a:schemeClr val="tx2">
            <a:lumMod val="60000"/>
            <a:lumOff val="40000"/>
          </a:schemeClr>
        </a:buClr>
        <a:buFont typeface="Wingdings" pitchFamily="2" charset="2"/>
        <a:buChar char="§"/>
        <a:defRPr sz="1800" b="0" i="0" kern="1200">
          <a:solidFill>
            <a:schemeClr val="tx1"/>
          </a:solidFill>
          <a:latin typeface="Arial Regular"/>
          <a:ea typeface="+mn-ea"/>
          <a:cs typeface="+mn-cs"/>
        </a:defRPr>
      </a:lvl4pPr>
      <a:lvl5pPr marL="2057400" indent="-228600" algn="l" defTabSz="914400" rtl="0" eaLnBrk="1" latinLnBrk="0" hangingPunct="1">
        <a:lnSpc>
          <a:spcPct val="90000"/>
        </a:lnSpc>
        <a:spcBef>
          <a:spcPts val="500"/>
        </a:spcBef>
        <a:buClr>
          <a:schemeClr val="tx2">
            <a:lumMod val="60000"/>
            <a:lumOff val="40000"/>
          </a:schemeClr>
        </a:buClr>
        <a:buFont typeface="Wingdings" pitchFamily="2" charset="2"/>
        <a:buChar char="§"/>
        <a:defRPr sz="1800" b="0" i="0" kern="1200">
          <a:solidFill>
            <a:schemeClr val="tx1"/>
          </a:solidFill>
          <a:latin typeface="Arial 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hyperlink" Target="http://www.google.co.uk/imgres?imgurl=http://www.underconsideration.com/speakup/archives/14_toilets.gif&amp;imgrefurl=http://www.underconsideration.com/speakup/archives/14_toilets.html&amp;usg=__bv2XkERTjoeixerESJN1y9ySfzs=&amp;h=408&amp;w=440&amp;sz=8&amp;hl=en&amp;start=3&amp;zoom=1&amp;um=1&amp;itbs=1&amp;tbnid=7cbBC4ALb3PCtM:&amp;tbnh=118&amp;tbnw=127&amp;prev=/images?q=toilets&amp;um=1&amp;hl=en&amp;sa=N&amp;tbs=isch:1&amp;ei=-dOATZDZJM-xhAfNj5yuBw" TargetMode="External"/><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wmf"/></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png"/><Relationship Id="rId7"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8.jpeg"/><Relationship Id="rId4" Type="http://schemas.openxmlformats.org/officeDocument/2006/relationships/image" Target="../media/image5.png"/><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38.png"/><Relationship Id="rId12" Type="http://schemas.openxmlformats.org/officeDocument/2006/relationships/hyperlink" Target="https://enterprisesupportalliance.com/high-peak-business-toolkit/"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41.png"/><Relationship Id="rId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image" Target="../media/image5.png"/><Relationship Id="rId9" Type="http://schemas.openxmlformats.org/officeDocument/2006/relationships/slide" Target="slide49.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highpeak.gov.uk/UKSPF-Community-Grants-Fundin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mailto:Sophie@enterprisesupportalliance.com" TargetMode="External"/><Relationship Id="rId3" Type="http://schemas.openxmlformats.org/officeDocument/2006/relationships/image" Target="../media/image4.png"/><Relationship Id="rId7" Type="http://schemas.openxmlformats.org/officeDocument/2006/relationships/hyperlink" Target="mailto:robsmith@enterprisesupportalliance.co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sp>
        <p:nvSpPr>
          <p:cNvPr id="20" name="TextBox 19">
            <a:extLst>
              <a:ext uri="{FF2B5EF4-FFF2-40B4-BE49-F238E27FC236}">
                <a16:creationId xmlns:a16="http://schemas.microsoft.com/office/drawing/2014/main" id="{D24F4F2E-A2BB-EB99-AEC0-F6FCAD830557}"/>
              </a:ext>
            </a:extLst>
          </p:cNvPr>
          <p:cNvSpPr txBox="1"/>
          <p:nvPr/>
        </p:nvSpPr>
        <p:spPr>
          <a:xfrm>
            <a:off x="1093023" y="1274564"/>
            <a:ext cx="8369913" cy="2154436"/>
          </a:xfrm>
          <a:prstGeom prst="rect">
            <a:avLst/>
          </a:prstGeom>
          <a:noFill/>
        </p:spPr>
        <p:txBody>
          <a:bodyPr wrap="square" rtlCol="0">
            <a:spAutoFit/>
          </a:bodyPr>
          <a:lstStyle/>
          <a:p>
            <a:pPr algn="ctr" fontAlgn="base"/>
            <a:r>
              <a:rPr lang="en-GB" sz="4400" b="1" i="0" dirty="0">
                <a:solidFill>
                  <a:schemeClr val="bg2">
                    <a:lumMod val="10000"/>
                  </a:schemeClr>
                </a:solidFill>
                <a:effectLst/>
              </a:rPr>
              <a:t>Writing strong funding applications</a:t>
            </a:r>
          </a:p>
          <a:p>
            <a:pPr algn="ctr" fontAlgn="base"/>
            <a:endParaRPr lang="en-GB" b="1" dirty="0">
              <a:solidFill>
                <a:schemeClr val="bg2">
                  <a:lumMod val="10000"/>
                </a:schemeClr>
              </a:solidFill>
            </a:endParaRPr>
          </a:p>
          <a:p>
            <a:pPr algn="ctr" fontAlgn="base"/>
            <a:endParaRPr lang="en-GB" sz="3600" b="1" dirty="0">
              <a:solidFill>
                <a:schemeClr val="bg2">
                  <a:lumMod val="10000"/>
                </a:schemeClr>
              </a:solidFill>
            </a:endParaRPr>
          </a:p>
          <a:p>
            <a:pPr algn="ctr" fontAlgn="base"/>
            <a:r>
              <a:rPr lang="en-GB" sz="3600" i="0" dirty="0">
                <a:solidFill>
                  <a:schemeClr val="bg2">
                    <a:lumMod val="10000"/>
                  </a:schemeClr>
                </a:solidFill>
                <a:effectLst/>
              </a:rPr>
              <a:t> </a:t>
            </a:r>
            <a:endParaRPr kumimoji="0" lang="en-GB" sz="3600" b="0" i="0" u="none" strike="noStrike" kern="1200" cap="none" spc="0" normalizeH="0" baseline="0" noProof="0" dirty="0">
              <a:ln>
                <a:noFill/>
              </a:ln>
              <a:solidFill>
                <a:schemeClr val="bg2">
                  <a:lumMod val="10000"/>
                </a:schemeClr>
              </a:solidFill>
              <a:effectLst/>
              <a:uLnTx/>
              <a:uFillTx/>
              <a:ea typeface="+mn-ea"/>
              <a:cs typeface="+mn-cs"/>
            </a:endParaRPr>
          </a:p>
        </p:txBody>
      </p:sp>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18" name="TextBox 17">
            <a:extLst>
              <a:ext uri="{FF2B5EF4-FFF2-40B4-BE49-F238E27FC236}">
                <a16:creationId xmlns:a16="http://schemas.microsoft.com/office/drawing/2014/main" id="{61651412-D654-DADD-8EC7-707E90D584FB}"/>
              </a:ext>
            </a:extLst>
          </p:cNvPr>
          <p:cNvSpPr txBox="1"/>
          <p:nvPr/>
        </p:nvSpPr>
        <p:spPr>
          <a:xfrm>
            <a:off x="1628006" y="2496331"/>
            <a:ext cx="7101655" cy="1569660"/>
          </a:xfrm>
          <a:prstGeom prst="rect">
            <a:avLst/>
          </a:prstGeom>
          <a:noFill/>
        </p:spPr>
        <p:txBody>
          <a:bodyPr wrap="square" rtlCol="0">
            <a:spAutoFit/>
          </a:bodyPr>
          <a:lstStyle/>
          <a:p>
            <a:pPr algn="ctr"/>
            <a:r>
              <a:rPr lang="en-GB" sz="3200" b="1" dirty="0">
                <a:solidFill>
                  <a:schemeClr val="bg2">
                    <a:lumMod val="10000"/>
                  </a:schemeClr>
                </a:solidFill>
              </a:rPr>
              <a:t>Robert Smith &amp; Sophie Satchell</a:t>
            </a:r>
          </a:p>
          <a:p>
            <a:pPr algn="ctr"/>
            <a:r>
              <a:rPr lang="en-GB" sz="3200" b="1" dirty="0">
                <a:solidFill>
                  <a:schemeClr val="bg2">
                    <a:lumMod val="10000"/>
                  </a:schemeClr>
                </a:solidFill>
              </a:rPr>
              <a:t>Enterprise Support Alliance </a:t>
            </a:r>
          </a:p>
          <a:p>
            <a:pPr algn="ctr"/>
            <a:r>
              <a:rPr lang="en-GB" sz="3200" b="1" dirty="0">
                <a:solidFill>
                  <a:schemeClr val="bg2">
                    <a:lumMod val="10000"/>
                  </a:schemeClr>
                </a:solidFill>
              </a:rPr>
              <a:t>On behalf of High Peak Borough Council</a:t>
            </a:r>
          </a:p>
        </p:txBody>
      </p:sp>
    </p:spTree>
    <p:extLst>
      <p:ext uri="{BB962C8B-B14F-4D97-AF65-F5344CB8AC3E}">
        <p14:creationId xmlns:p14="http://schemas.microsoft.com/office/powerpoint/2010/main" val="3435888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2F5C64C1-EB9F-1818-373E-82D4613EC46D}"/>
              </a:ext>
            </a:extLst>
          </p:cNvPr>
          <p:cNvSpPr txBox="1"/>
          <p:nvPr/>
        </p:nvSpPr>
        <p:spPr>
          <a:xfrm>
            <a:off x="356083" y="1339100"/>
            <a:ext cx="9751789" cy="3908762"/>
          </a:xfrm>
          <a:prstGeom prst="rect">
            <a:avLst/>
          </a:prstGeom>
          <a:noFill/>
        </p:spPr>
        <p:txBody>
          <a:bodyPr wrap="square" rtlCol="0">
            <a:spAutoFit/>
          </a:bodyPr>
          <a:lstStyle/>
          <a:p>
            <a:r>
              <a:rPr lang="en-GB" dirty="0">
                <a:solidFill>
                  <a:schemeClr val="bg2">
                    <a:lumMod val="10000"/>
                  </a:schemeClr>
                </a:solidFill>
              </a:rPr>
              <a:t>Explain, demonstrate, describe </a:t>
            </a:r>
            <a:r>
              <a:rPr lang="en-GB" b="1" dirty="0">
                <a:solidFill>
                  <a:schemeClr val="bg2">
                    <a:lumMod val="10000"/>
                  </a:schemeClr>
                </a:solidFill>
              </a:rPr>
              <a:t>very clearly – </a:t>
            </a:r>
          </a:p>
          <a:p>
            <a:endParaRPr lang="en-GB" sz="800" dirty="0">
              <a:solidFill>
                <a:schemeClr val="bg2">
                  <a:lumMod val="10000"/>
                </a:schemeClr>
              </a:solidFill>
            </a:endParaRPr>
          </a:p>
          <a:p>
            <a:r>
              <a:rPr lang="en-GB" b="1" dirty="0">
                <a:solidFill>
                  <a:schemeClr val="bg2">
                    <a:lumMod val="10000"/>
                  </a:schemeClr>
                </a:solidFill>
              </a:rPr>
              <a:t>Evidencing</a:t>
            </a:r>
            <a:r>
              <a:rPr lang="en-GB" dirty="0">
                <a:solidFill>
                  <a:schemeClr val="bg2">
                    <a:lumMod val="10000"/>
                  </a:schemeClr>
                </a:solidFill>
              </a:rPr>
              <a:t> both need and demand - What is the difference?</a:t>
            </a:r>
          </a:p>
          <a:p>
            <a:endParaRPr lang="en-GB" sz="800" dirty="0">
              <a:solidFill>
                <a:schemeClr val="bg2">
                  <a:lumMod val="10000"/>
                </a:schemeClr>
              </a:solidFill>
            </a:endParaRPr>
          </a:p>
          <a:p>
            <a:r>
              <a:rPr lang="en-GB" dirty="0">
                <a:solidFill>
                  <a:schemeClr val="bg2">
                    <a:lumMod val="10000"/>
                  </a:schemeClr>
                </a:solidFill>
                <a:hlinkClick r:id="rId7" action="ppaction://hlinksldjump">
                  <a:extLst>
                    <a:ext uri="{A12FA001-AC4F-418D-AE19-62706E023703}">
                      <ahyp:hlinkClr xmlns:ahyp="http://schemas.microsoft.com/office/drawing/2018/hyperlinkcolor" val="tx"/>
                    </a:ext>
                  </a:extLst>
                </a:hlinkClick>
              </a:rPr>
              <a:t>Research</a:t>
            </a:r>
            <a:endParaRPr lang="en-GB" dirty="0">
              <a:solidFill>
                <a:schemeClr val="bg2">
                  <a:lumMod val="10000"/>
                </a:schemeClr>
              </a:solidFill>
            </a:endParaRPr>
          </a:p>
          <a:p>
            <a:endParaRPr lang="en-GB" sz="800" dirty="0">
              <a:solidFill>
                <a:schemeClr val="bg2">
                  <a:lumMod val="10000"/>
                </a:schemeClr>
              </a:solidFill>
            </a:endParaRPr>
          </a:p>
          <a:p>
            <a:r>
              <a:rPr lang="en-GB" dirty="0">
                <a:solidFill>
                  <a:schemeClr val="bg2">
                    <a:lumMod val="10000"/>
                  </a:schemeClr>
                </a:solidFill>
              </a:rPr>
              <a:t>Indices of deprivation</a:t>
            </a:r>
          </a:p>
          <a:p>
            <a:r>
              <a:rPr lang="en-GB" dirty="0">
                <a:solidFill>
                  <a:schemeClr val="bg2">
                    <a:lumMod val="10000"/>
                  </a:schemeClr>
                </a:solidFill>
              </a:rPr>
              <a:t>Umbrella bodies</a:t>
            </a:r>
          </a:p>
          <a:p>
            <a:r>
              <a:rPr lang="en-GB" dirty="0">
                <a:solidFill>
                  <a:schemeClr val="bg2">
                    <a:lumMod val="10000"/>
                  </a:schemeClr>
                </a:solidFill>
              </a:rPr>
              <a:t>Reports and/or examples from other agencies </a:t>
            </a:r>
          </a:p>
          <a:p>
            <a:pPr lvl="0"/>
            <a:r>
              <a:rPr lang="en-GB" dirty="0">
                <a:solidFill>
                  <a:schemeClr val="bg2">
                    <a:lumMod val="10000"/>
                  </a:schemeClr>
                </a:solidFill>
              </a:rPr>
              <a:t>Surveys/Data</a:t>
            </a:r>
            <a:endParaRPr lang="en-US" dirty="0">
              <a:solidFill>
                <a:schemeClr val="bg2">
                  <a:lumMod val="10000"/>
                </a:schemeClr>
              </a:solidFill>
            </a:endParaRPr>
          </a:p>
          <a:p>
            <a:pPr lvl="0"/>
            <a:r>
              <a:rPr lang="en-GB" dirty="0">
                <a:solidFill>
                  <a:schemeClr val="bg2">
                    <a:lumMod val="10000"/>
                  </a:schemeClr>
                </a:solidFill>
              </a:rPr>
              <a:t>Feedback from users and partners </a:t>
            </a:r>
            <a:endParaRPr lang="en-US" dirty="0">
              <a:solidFill>
                <a:schemeClr val="bg2">
                  <a:lumMod val="10000"/>
                </a:schemeClr>
              </a:solidFill>
            </a:endParaRPr>
          </a:p>
          <a:p>
            <a:pPr lvl="0"/>
            <a:r>
              <a:rPr lang="en-GB" dirty="0">
                <a:solidFill>
                  <a:schemeClr val="bg2">
                    <a:lumMod val="10000"/>
                  </a:schemeClr>
                </a:solidFill>
              </a:rPr>
              <a:t>Co-design/Production</a:t>
            </a:r>
          </a:p>
          <a:p>
            <a:pPr lvl="0"/>
            <a:r>
              <a:rPr lang="en-GB" dirty="0">
                <a:solidFill>
                  <a:schemeClr val="bg2">
                    <a:lumMod val="10000"/>
                  </a:schemeClr>
                </a:solidFill>
              </a:rPr>
              <a:t>Remember to show source!</a:t>
            </a:r>
          </a:p>
          <a:p>
            <a:pPr lvl="0"/>
            <a:endParaRPr lang="en-GB" sz="800" dirty="0">
              <a:solidFill>
                <a:schemeClr val="bg2">
                  <a:lumMod val="10000"/>
                </a:schemeClr>
              </a:solidFill>
            </a:endParaRPr>
          </a:p>
          <a:p>
            <a:pPr lvl="0"/>
            <a:r>
              <a:rPr lang="en-GB" b="1" dirty="0">
                <a:solidFill>
                  <a:schemeClr val="bg2">
                    <a:lumMod val="10000"/>
                  </a:schemeClr>
                </a:solidFill>
              </a:rPr>
              <a:t>Actions</a:t>
            </a:r>
          </a:p>
          <a:p>
            <a:pPr lvl="0"/>
            <a:r>
              <a:rPr lang="en-GB" dirty="0">
                <a:solidFill>
                  <a:schemeClr val="bg2">
                    <a:lumMod val="10000"/>
                  </a:schemeClr>
                </a:solidFill>
              </a:rPr>
              <a:t>Collate all research to back up what you want to do – it is your evidence that is key</a:t>
            </a:r>
          </a:p>
        </p:txBody>
      </p:sp>
      <p:sp>
        <p:nvSpPr>
          <p:cNvPr id="4" name="Rectangle 3">
            <a:extLst>
              <a:ext uri="{FF2B5EF4-FFF2-40B4-BE49-F238E27FC236}">
                <a16:creationId xmlns:a16="http://schemas.microsoft.com/office/drawing/2014/main" id="{3FE59B84-933B-5B29-CEBC-2E2B1EB0D6EE}"/>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What makes a strong funding application – Need for the project</a:t>
            </a:r>
          </a:p>
        </p:txBody>
      </p:sp>
      <p:pic>
        <p:nvPicPr>
          <p:cNvPr id="5" name="Picture 4" descr="What is Research? | sharonshamladesign">
            <a:extLst>
              <a:ext uri="{FF2B5EF4-FFF2-40B4-BE49-F238E27FC236}">
                <a16:creationId xmlns:a16="http://schemas.microsoft.com/office/drawing/2014/main" id="{76D8D04B-4017-9082-C837-90BA664020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1747" y="2195108"/>
            <a:ext cx="2769107" cy="189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1000"/>
                                        <p:tgtEl>
                                          <p:spTgt spid="3">
                                            <p:txEl>
                                              <p:pRg st="10" end="10"/>
                                            </p:txEl>
                                          </p:spTgt>
                                        </p:tgtEl>
                                      </p:cBhvr>
                                    </p:animEffect>
                                    <p:anim calcmode="lin" valueType="num">
                                      <p:cBhvr>
                                        <p:cTn id="3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anim calcmode="lin" valueType="num">
                                      <p:cBhvr>
                                        <p:cTn id="3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1000"/>
                                        <p:tgtEl>
                                          <p:spTgt spid="3">
                                            <p:txEl>
                                              <p:pRg st="12" end="12"/>
                                            </p:txEl>
                                          </p:spTgt>
                                        </p:tgtEl>
                                      </p:cBhvr>
                                    </p:animEffect>
                                    <p:anim calcmode="lin" valueType="num">
                                      <p:cBhvr>
                                        <p:cTn id="4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1000"/>
                                        <p:tgtEl>
                                          <p:spTgt spid="3">
                                            <p:txEl>
                                              <p:pRg st="14" end="14"/>
                                            </p:txEl>
                                          </p:spTgt>
                                        </p:tgtEl>
                                      </p:cBhvr>
                                    </p:animEffect>
                                    <p:anim calcmode="lin" valueType="num">
                                      <p:cBhvr>
                                        <p:cTn id="5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fade">
                                      <p:cBhvr>
                                        <p:cTn id="55" dur="1000"/>
                                        <p:tgtEl>
                                          <p:spTgt spid="3">
                                            <p:txEl>
                                              <p:pRg st="15" end="15"/>
                                            </p:txEl>
                                          </p:spTgt>
                                        </p:tgtEl>
                                      </p:cBhvr>
                                    </p:animEffect>
                                    <p:anim calcmode="lin" valueType="num">
                                      <p:cBhvr>
                                        <p:cTn id="5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6" name="Picture 4" descr="What is Research? | sharonshamladesign">
            <a:extLst>
              <a:ext uri="{FF2B5EF4-FFF2-40B4-BE49-F238E27FC236}">
                <a16:creationId xmlns:a16="http://schemas.microsoft.com/office/drawing/2014/main" id="{1EE183FE-C24D-A573-8D8E-ED0D951C5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502" y="2482596"/>
            <a:ext cx="2769107" cy="18928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367D69-E671-8BDE-2B32-A9B978F64E5F}"/>
              </a:ext>
            </a:extLst>
          </p:cNvPr>
          <p:cNvSpPr txBox="1"/>
          <p:nvPr/>
        </p:nvSpPr>
        <p:spPr>
          <a:xfrm>
            <a:off x="526116" y="983051"/>
            <a:ext cx="7669530"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Do your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bg2">
                    <a:lumMod val="10000"/>
                  </a:schemeClr>
                </a:solidFill>
                <a:latin typeface="Calibri" panose="020F0502020204030204"/>
              </a:rPr>
              <a:t>Find out if </a:t>
            </a: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there something similar happening - is there another supplier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Academic research – evidence of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Precedents – has someone done it successfully before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Metrics </a:t>
            </a:r>
            <a:r>
              <a:rPr lang="en-GB" dirty="0">
                <a:solidFill>
                  <a:schemeClr val="bg2">
                    <a:lumMod val="10000"/>
                  </a:schemeClr>
                </a:solidFill>
                <a:latin typeface="Calibri" panose="020F0502020204030204"/>
              </a:rPr>
              <a:t>– </a:t>
            </a: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numbers are powerful!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Anecdotal information – also powerful!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Surveys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Umbrella bodies – often have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Use both Qualitative &amp; Quantitative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bg2">
                    <a:lumMod val="10000"/>
                  </a:schemeClr>
                </a:solidFill>
                <a:latin typeface="Calibri" panose="020F0502020204030204"/>
              </a:rPr>
              <a:t>Consider pictograms, Word clouds and other graphics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bg2">
                    <a:lumMod val="10000"/>
                  </a:schemeClr>
                </a:solidFill>
                <a:latin typeface="Calibri" panose="020F0502020204030204"/>
              </a:rPr>
              <a:t>Make it compelling but easy to understand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bg2">
                    <a:lumMod val="10000"/>
                  </a:schemeClr>
                </a:solidFill>
                <a:latin typeface="Calibri" panose="020F0502020204030204"/>
              </a:rPr>
              <a:t>Paraphrase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bg2">
                    <a:lumMod val="10000"/>
                  </a:schemeClr>
                </a:solidFill>
                <a:latin typeface="Calibri" panose="020F0502020204030204"/>
              </a:rPr>
              <a:t>Remember to source!</a:t>
            </a:r>
            <a:endParaRPr lang="en-GB" dirty="0">
              <a:solidFill>
                <a:schemeClr val="bg2">
                  <a:lumMod val="10000"/>
                </a:schemeClr>
              </a:solidFill>
            </a:endParaRPr>
          </a:p>
        </p:txBody>
      </p:sp>
      <p:pic>
        <p:nvPicPr>
          <p:cNvPr id="3074" name="Picture 2" descr="What is Research - Definition, Types, Methods &amp; Examples">
            <a:extLst>
              <a:ext uri="{FF2B5EF4-FFF2-40B4-BE49-F238E27FC236}">
                <a16:creationId xmlns:a16="http://schemas.microsoft.com/office/drawing/2014/main" id="{288E93C7-90F9-F0A2-0092-5D4D23C5E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6877" y="5130330"/>
            <a:ext cx="2541672" cy="15219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I Chat for scientific PDFs | SciSpace">
            <a:extLst>
              <a:ext uri="{FF2B5EF4-FFF2-40B4-BE49-F238E27FC236}">
                <a16:creationId xmlns:a16="http://schemas.microsoft.com/office/drawing/2014/main" id="{D41720BA-87A4-A6D1-87DE-96D934248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317" y="3985997"/>
            <a:ext cx="2019110" cy="120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41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20997773-A0AA-9898-9A09-AF53D57D4C70}"/>
              </a:ext>
            </a:extLst>
          </p:cNvPr>
          <p:cNvSpPr txBox="1"/>
          <p:nvPr/>
        </p:nvSpPr>
        <p:spPr>
          <a:xfrm>
            <a:off x="388418" y="1291420"/>
            <a:ext cx="11122263" cy="4308872"/>
          </a:xfrm>
          <a:prstGeom prst="rect">
            <a:avLst/>
          </a:prstGeom>
          <a:noFill/>
        </p:spPr>
        <p:txBody>
          <a:bodyPr wrap="square" rtlCol="0">
            <a:spAutoFit/>
          </a:bodyPr>
          <a:lstStyle/>
          <a:p>
            <a:r>
              <a:rPr lang="en-GB" b="1" dirty="0">
                <a:solidFill>
                  <a:schemeClr val="bg2">
                    <a:lumMod val="10000"/>
                  </a:schemeClr>
                </a:solidFill>
              </a:rPr>
              <a:t>Outputs and Outcomes </a:t>
            </a:r>
            <a:r>
              <a:rPr lang="en-GB" dirty="0">
                <a:solidFill>
                  <a:schemeClr val="bg2">
                    <a:lumMod val="10000"/>
                  </a:schemeClr>
                </a:solidFill>
              </a:rPr>
              <a:t>– what is the difference?</a:t>
            </a:r>
          </a:p>
          <a:p>
            <a:endParaRPr lang="en-GB" sz="800" dirty="0">
              <a:solidFill>
                <a:schemeClr val="bg2">
                  <a:lumMod val="10000"/>
                </a:schemeClr>
              </a:solidFill>
            </a:endParaRPr>
          </a:p>
          <a:p>
            <a:endParaRPr lang="en-GB" sz="800" dirty="0">
              <a:solidFill>
                <a:schemeClr val="bg2">
                  <a:lumMod val="10000"/>
                </a:schemeClr>
              </a:solidFill>
            </a:endParaRPr>
          </a:p>
          <a:p>
            <a:r>
              <a:rPr lang="en-GB" dirty="0">
                <a:solidFill>
                  <a:schemeClr val="bg2">
                    <a:lumMod val="10000"/>
                  </a:schemeClr>
                </a:solidFill>
              </a:rPr>
              <a:t>Outputs - </a:t>
            </a:r>
            <a:r>
              <a:rPr lang="en-GB" dirty="0">
                <a:solidFill>
                  <a:srgbClr val="000000"/>
                </a:solidFill>
              </a:rPr>
              <a:t>the tangible results produced during a project</a:t>
            </a:r>
            <a:r>
              <a:rPr lang="en-GB" dirty="0"/>
              <a:t>, </a:t>
            </a:r>
            <a:r>
              <a:rPr lang="en-GB" dirty="0">
                <a:solidFill>
                  <a:schemeClr val="bg2">
                    <a:lumMod val="10000"/>
                  </a:schemeClr>
                </a:solidFill>
              </a:rPr>
              <a:t>can often be counted</a:t>
            </a:r>
          </a:p>
          <a:p>
            <a:endParaRPr lang="en-GB" sz="800" dirty="0">
              <a:solidFill>
                <a:schemeClr val="bg2">
                  <a:lumMod val="10000"/>
                </a:schemeClr>
              </a:solidFill>
            </a:endParaRPr>
          </a:p>
          <a:p>
            <a:r>
              <a:rPr lang="en-GB" dirty="0">
                <a:solidFill>
                  <a:schemeClr val="bg2">
                    <a:lumMod val="10000"/>
                  </a:schemeClr>
                </a:solidFill>
              </a:rPr>
              <a:t>Outcomes - </a:t>
            </a:r>
            <a:r>
              <a:rPr lang="en-GB" dirty="0">
                <a:solidFill>
                  <a:srgbClr val="000000"/>
                </a:solidFill>
              </a:rPr>
              <a:t>are the broader impacts or changes that result from those outputs </a:t>
            </a:r>
            <a:r>
              <a:rPr lang="en-GB" dirty="0">
                <a:solidFill>
                  <a:schemeClr val="bg2">
                    <a:lumMod val="10000"/>
                  </a:schemeClr>
                </a:solidFill>
              </a:rPr>
              <a:t>– reflecting the difference or impact that a project will make</a:t>
            </a:r>
          </a:p>
          <a:p>
            <a:endParaRPr lang="en-GB" sz="800" dirty="0">
              <a:solidFill>
                <a:schemeClr val="bg2">
                  <a:lumMod val="10000"/>
                </a:schemeClr>
              </a:solidFill>
            </a:endParaRPr>
          </a:p>
          <a:p>
            <a:r>
              <a:rPr lang="en-GB" b="1" dirty="0">
                <a:solidFill>
                  <a:schemeClr val="bg2">
                    <a:lumMod val="10000"/>
                  </a:schemeClr>
                </a:solidFill>
              </a:rPr>
              <a:t>Outputs</a:t>
            </a:r>
          </a:p>
          <a:p>
            <a:endParaRPr lang="en-GB" sz="800" dirty="0">
              <a:solidFill>
                <a:schemeClr val="bg2">
                  <a:lumMod val="10000"/>
                </a:schemeClr>
              </a:solidFill>
            </a:endParaRPr>
          </a:p>
          <a:p>
            <a:r>
              <a:rPr lang="en-GB" dirty="0">
                <a:solidFill>
                  <a:schemeClr val="bg2">
                    <a:lumMod val="10000"/>
                  </a:schemeClr>
                </a:solidFill>
              </a:rPr>
              <a:t>Outputs are important – they show what is happening within the project and help track progress</a:t>
            </a:r>
          </a:p>
          <a:p>
            <a:endParaRPr lang="en-GB" sz="800" dirty="0">
              <a:solidFill>
                <a:schemeClr val="bg2">
                  <a:lumMod val="10000"/>
                </a:schemeClr>
              </a:solidFill>
            </a:endParaRPr>
          </a:p>
          <a:p>
            <a:pPr marL="285750" indent="-285750">
              <a:buFont typeface="Arial" panose="020B0604020202020204" pitchFamily="34" charset="0"/>
              <a:buChar char="•"/>
            </a:pPr>
            <a:r>
              <a:rPr lang="en-GB" dirty="0">
                <a:solidFill>
                  <a:schemeClr val="bg2">
                    <a:lumMod val="10000"/>
                  </a:schemeClr>
                </a:solidFill>
              </a:rPr>
              <a:t>Often, they will be metric or something tangible</a:t>
            </a:r>
          </a:p>
          <a:p>
            <a:pPr marL="285750" indent="-285750">
              <a:buFont typeface="Arial" panose="020B0604020202020204" pitchFamily="34" charset="0"/>
              <a:buChar char="•"/>
            </a:pPr>
            <a:r>
              <a:rPr lang="en-GB" dirty="0">
                <a:solidFill>
                  <a:schemeClr val="bg2">
                    <a:lumMod val="10000"/>
                  </a:schemeClr>
                </a:solidFill>
              </a:rPr>
              <a:t>Often revolve around the number of activities; attendees; number of widgets produced; additionality</a:t>
            </a:r>
          </a:p>
          <a:p>
            <a:pPr marL="285750" indent="-285750">
              <a:buFont typeface="Arial" panose="020B0604020202020204" pitchFamily="34" charset="0"/>
              <a:buChar char="•"/>
            </a:pPr>
            <a:r>
              <a:rPr lang="en-GB" dirty="0">
                <a:solidFill>
                  <a:schemeClr val="bg2">
                    <a:lumMod val="10000"/>
                  </a:schemeClr>
                </a:solidFill>
              </a:rPr>
              <a:t>Show what is happening during the time the project is live</a:t>
            </a:r>
          </a:p>
          <a:p>
            <a:pPr marL="285750" indent="-285750">
              <a:buFont typeface="Arial" panose="020B0604020202020204" pitchFamily="34" charset="0"/>
              <a:buChar char="•"/>
            </a:pPr>
            <a:r>
              <a:rPr lang="en-GB" dirty="0">
                <a:solidFill>
                  <a:schemeClr val="bg2">
                    <a:lumMod val="10000"/>
                  </a:schemeClr>
                </a:solidFill>
              </a:rPr>
              <a:t>Will often be used as simple targets by funder</a:t>
            </a:r>
          </a:p>
          <a:p>
            <a:pPr marL="285750" indent="-285750">
              <a:buFont typeface="Arial" panose="020B0604020202020204" pitchFamily="34" charset="0"/>
              <a:buChar char="•"/>
            </a:pPr>
            <a:endParaRPr lang="en-GB" dirty="0">
              <a:solidFill>
                <a:schemeClr val="bg2">
                  <a:lumMod val="10000"/>
                </a:schemeClr>
              </a:solidFill>
            </a:endParaRPr>
          </a:p>
          <a:p>
            <a:r>
              <a:rPr lang="en-GB" b="1" dirty="0">
                <a:solidFill>
                  <a:schemeClr val="bg2">
                    <a:lumMod val="10000"/>
                  </a:schemeClr>
                </a:solidFill>
              </a:rPr>
              <a:t>By reaching output targets you will usually achieve your outcomes!</a:t>
            </a:r>
          </a:p>
        </p:txBody>
      </p:sp>
      <p:sp>
        <p:nvSpPr>
          <p:cNvPr id="4" name="Rectangle 3">
            <a:extLst>
              <a:ext uri="{FF2B5EF4-FFF2-40B4-BE49-F238E27FC236}">
                <a16:creationId xmlns:a16="http://schemas.microsoft.com/office/drawing/2014/main" id="{2B6BBF64-9B63-6982-05AD-50261F44E33A}"/>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What makes a strong funding application – Outputs &amp; Outcomes</a:t>
            </a:r>
          </a:p>
        </p:txBody>
      </p:sp>
    </p:spTree>
    <p:extLst>
      <p:ext uri="{BB962C8B-B14F-4D97-AF65-F5344CB8AC3E}">
        <p14:creationId xmlns:p14="http://schemas.microsoft.com/office/powerpoint/2010/main" val="212244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1000"/>
                                        <p:tgtEl>
                                          <p:spTgt spid="3">
                                            <p:txEl>
                                              <p:pRg st="11" end="11"/>
                                            </p:txEl>
                                          </p:spTgt>
                                        </p:tgtEl>
                                      </p:cBhvr>
                                    </p:animEffect>
                                    <p:anim calcmode="lin" valueType="num">
                                      <p:cBhvr>
                                        <p:cTn id="3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1000"/>
                                        <p:tgtEl>
                                          <p:spTgt spid="3">
                                            <p:txEl>
                                              <p:pRg st="12" end="12"/>
                                            </p:txEl>
                                          </p:spTgt>
                                        </p:tgtEl>
                                      </p:cBhvr>
                                    </p:animEffect>
                                    <p:anim calcmode="lin" valueType="num">
                                      <p:cBhvr>
                                        <p:cTn id="3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1000"/>
                                        <p:tgtEl>
                                          <p:spTgt spid="3">
                                            <p:txEl>
                                              <p:pRg st="13" end="13"/>
                                            </p:txEl>
                                          </p:spTgt>
                                        </p:tgtEl>
                                      </p:cBhvr>
                                    </p:animEffect>
                                    <p:anim calcmode="lin" valueType="num">
                                      <p:cBhvr>
                                        <p:cTn id="4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fade">
                                      <p:cBhvr>
                                        <p:cTn id="48" dur="1000"/>
                                        <p:tgtEl>
                                          <p:spTgt spid="3">
                                            <p:txEl>
                                              <p:pRg st="14" end="14"/>
                                            </p:txEl>
                                          </p:spTgt>
                                        </p:tgtEl>
                                      </p:cBhvr>
                                    </p:animEffect>
                                    <p:anim calcmode="lin" valueType="num">
                                      <p:cBhvr>
                                        <p:cTn id="4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Effect transition="in" filter="fade">
                                      <p:cBhvr>
                                        <p:cTn id="53" dur="1000"/>
                                        <p:tgtEl>
                                          <p:spTgt spid="3">
                                            <p:txEl>
                                              <p:pRg st="16" end="16"/>
                                            </p:txEl>
                                          </p:spTgt>
                                        </p:tgtEl>
                                      </p:cBhvr>
                                    </p:animEffect>
                                    <p:anim calcmode="lin" valueType="num">
                                      <p:cBhvr>
                                        <p:cTn id="54"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2F5C64C1-EB9F-1818-373E-82D4613EC46D}"/>
              </a:ext>
            </a:extLst>
          </p:cNvPr>
          <p:cNvSpPr txBox="1"/>
          <p:nvPr/>
        </p:nvSpPr>
        <p:spPr>
          <a:xfrm>
            <a:off x="78011" y="1224441"/>
            <a:ext cx="11799664" cy="4585871"/>
          </a:xfrm>
          <a:prstGeom prst="rect">
            <a:avLst/>
          </a:prstGeom>
          <a:noFill/>
        </p:spPr>
        <p:txBody>
          <a:bodyPr wrap="square" rtlCol="0">
            <a:spAutoFit/>
          </a:bodyPr>
          <a:lstStyle/>
          <a:p>
            <a:r>
              <a:rPr lang="en-GB" b="1" dirty="0">
                <a:solidFill>
                  <a:schemeClr val="bg2">
                    <a:lumMod val="10000"/>
                  </a:schemeClr>
                </a:solidFill>
              </a:rPr>
              <a:t>Outcomes</a:t>
            </a:r>
          </a:p>
          <a:p>
            <a:endParaRPr lang="en-GB" sz="800" dirty="0">
              <a:solidFill>
                <a:schemeClr val="bg2">
                  <a:lumMod val="10000"/>
                </a:schemeClr>
              </a:solidFill>
            </a:endParaRPr>
          </a:p>
          <a:p>
            <a:r>
              <a:rPr lang="en-GB" dirty="0">
                <a:solidFill>
                  <a:schemeClr val="bg2">
                    <a:lumMod val="10000"/>
                  </a:schemeClr>
                </a:solidFill>
              </a:rPr>
              <a:t>Outcomes are critical - </a:t>
            </a:r>
            <a:r>
              <a:rPr lang="en-GB" b="1" dirty="0">
                <a:solidFill>
                  <a:schemeClr val="bg2">
                    <a:lumMod val="10000"/>
                  </a:schemeClr>
                </a:solidFill>
              </a:rPr>
              <a:t>it is the impact of the project, what difference will it make, what changes!</a:t>
            </a:r>
          </a:p>
          <a:p>
            <a:endParaRPr lang="en-GB" sz="800" dirty="0">
              <a:solidFill>
                <a:schemeClr val="bg2">
                  <a:lumMod val="10000"/>
                </a:schemeClr>
              </a:solidFill>
            </a:endParaRPr>
          </a:p>
          <a:p>
            <a:r>
              <a:rPr lang="en-GB" dirty="0">
                <a:solidFill>
                  <a:schemeClr val="bg2">
                    <a:lumMod val="10000"/>
                  </a:schemeClr>
                </a:solidFill>
              </a:rPr>
              <a:t>Outcomes should be logically presented – ‘x’ will lead to ‘y’ which means that ‘z’ will be achieved, with ‘z’, (the outcome), being something that you know the funder is seeking to achieve.</a:t>
            </a:r>
          </a:p>
          <a:p>
            <a:endParaRPr lang="en-GB" sz="800" dirty="0">
              <a:solidFill>
                <a:schemeClr val="bg2">
                  <a:lumMod val="10000"/>
                </a:schemeClr>
              </a:solidFill>
            </a:endParaRPr>
          </a:p>
          <a:p>
            <a:r>
              <a:rPr lang="en-GB" dirty="0">
                <a:solidFill>
                  <a:schemeClr val="bg2">
                    <a:lumMod val="10000"/>
                  </a:schemeClr>
                </a:solidFill>
              </a:rPr>
              <a:t>Outcomes should be measured and/or evidence-based using examples.</a:t>
            </a:r>
          </a:p>
          <a:p>
            <a:endParaRPr lang="en-GB" sz="800" dirty="0">
              <a:solidFill>
                <a:schemeClr val="bg2">
                  <a:lumMod val="10000"/>
                </a:schemeClr>
              </a:solidFill>
            </a:endParaRPr>
          </a:p>
          <a:p>
            <a:r>
              <a:rPr lang="en-GB" dirty="0">
                <a:solidFill>
                  <a:schemeClr val="bg2">
                    <a:lumMod val="10000"/>
                  </a:schemeClr>
                </a:solidFill>
              </a:rPr>
              <a:t>If using rationale or making assumptions e.g., ‘it is reasonable to assume’ be realistic.</a:t>
            </a:r>
          </a:p>
          <a:p>
            <a:endParaRPr lang="en-GB" sz="800" dirty="0">
              <a:solidFill>
                <a:schemeClr val="bg2">
                  <a:lumMod val="10000"/>
                </a:schemeClr>
              </a:solidFill>
            </a:endParaRPr>
          </a:p>
          <a:p>
            <a:r>
              <a:rPr lang="en-GB" dirty="0">
                <a:solidFill>
                  <a:schemeClr val="bg2">
                    <a:lumMod val="10000"/>
                  </a:schemeClr>
                </a:solidFill>
              </a:rPr>
              <a:t>Consider the following carefully</a:t>
            </a:r>
          </a:p>
          <a:p>
            <a:pPr marL="285750" indent="-285750">
              <a:buFont typeface="Arial" panose="020B0604020202020204" pitchFamily="34" charset="0"/>
              <a:buChar char="•"/>
            </a:pPr>
            <a:r>
              <a:rPr lang="en-GB" dirty="0">
                <a:solidFill>
                  <a:schemeClr val="bg2">
                    <a:lumMod val="10000"/>
                  </a:schemeClr>
                </a:solidFill>
              </a:rPr>
              <a:t>Which outcomes matter most to the funders?</a:t>
            </a:r>
          </a:p>
          <a:p>
            <a:pPr marL="285750" indent="-285750">
              <a:buFont typeface="Arial" panose="020B0604020202020204" pitchFamily="34" charset="0"/>
              <a:buChar char="•"/>
            </a:pPr>
            <a:r>
              <a:rPr lang="en-GB" dirty="0">
                <a:solidFill>
                  <a:schemeClr val="bg2">
                    <a:lumMod val="10000"/>
                  </a:schemeClr>
                </a:solidFill>
              </a:rPr>
              <a:t>Do outcomes contribute to service sustainability?</a:t>
            </a:r>
          </a:p>
          <a:p>
            <a:pPr marL="285750" indent="-285750">
              <a:buFont typeface="Arial" panose="020B0604020202020204" pitchFamily="34" charset="0"/>
              <a:buChar char="•"/>
            </a:pPr>
            <a:r>
              <a:rPr lang="en-GB" dirty="0">
                <a:solidFill>
                  <a:schemeClr val="bg2">
                    <a:lumMod val="10000"/>
                  </a:schemeClr>
                </a:solidFill>
              </a:rPr>
              <a:t>How is this project going to stop the issue happening in the future?</a:t>
            </a:r>
          </a:p>
          <a:p>
            <a:pPr marL="285750" indent="-285750">
              <a:buFont typeface="Arial" panose="020B0604020202020204" pitchFamily="34" charset="0"/>
              <a:buChar char="•"/>
            </a:pPr>
            <a:endParaRPr lang="en-GB" sz="800" dirty="0">
              <a:solidFill>
                <a:schemeClr val="bg2">
                  <a:lumMod val="10000"/>
                </a:schemeClr>
              </a:solidFill>
            </a:endParaRPr>
          </a:p>
          <a:p>
            <a:r>
              <a:rPr lang="en-GB" b="1" dirty="0">
                <a:solidFill>
                  <a:schemeClr val="bg2">
                    <a:lumMod val="10000"/>
                  </a:schemeClr>
                </a:solidFill>
              </a:rPr>
              <a:t>Action</a:t>
            </a:r>
          </a:p>
          <a:p>
            <a:r>
              <a:rPr lang="en-GB" dirty="0">
                <a:solidFill>
                  <a:schemeClr val="bg2">
                    <a:lumMod val="10000"/>
                  </a:schemeClr>
                </a:solidFill>
              </a:rPr>
              <a:t>Work out carefully what difference a project is going to make</a:t>
            </a:r>
          </a:p>
          <a:p>
            <a:r>
              <a:rPr lang="en-GB" dirty="0">
                <a:solidFill>
                  <a:schemeClr val="bg2">
                    <a:lumMod val="10000"/>
                  </a:schemeClr>
                </a:solidFill>
              </a:rPr>
              <a:t>Identify how will you measure/demonstrate it</a:t>
            </a:r>
          </a:p>
        </p:txBody>
      </p:sp>
      <p:sp>
        <p:nvSpPr>
          <p:cNvPr id="4" name="Rectangle 3">
            <a:extLst>
              <a:ext uri="{FF2B5EF4-FFF2-40B4-BE49-F238E27FC236}">
                <a16:creationId xmlns:a16="http://schemas.microsoft.com/office/drawing/2014/main" id="{3FE59B84-933B-5B29-CEBC-2E2B1EB0D6EE}"/>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What makes a strong funding application – Outputs &amp; Outcomes</a:t>
            </a:r>
          </a:p>
        </p:txBody>
      </p:sp>
    </p:spTree>
    <p:extLst>
      <p:ext uri="{BB962C8B-B14F-4D97-AF65-F5344CB8AC3E}">
        <p14:creationId xmlns:p14="http://schemas.microsoft.com/office/powerpoint/2010/main" val="210430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1" end="11"/>
                                            </p:txEl>
                                          </p:spTgt>
                                        </p:tgtEl>
                                        <p:attrNameLst>
                                          <p:attrName>style.visibility</p:attrName>
                                        </p:attrNameLst>
                                      </p:cBhvr>
                                      <p:to>
                                        <p:strVal val="visible"/>
                                      </p:to>
                                    </p:set>
                                    <p:animEffect transition="in" filter="fade">
                                      <p:cBhvr>
                                        <p:cTn id="14" dur="1000"/>
                                        <p:tgtEl>
                                          <p:spTgt spid="3">
                                            <p:txEl>
                                              <p:pRg st="11" end="11"/>
                                            </p:txEl>
                                          </p:spTgt>
                                        </p:tgtEl>
                                      </p:cBhvr>
                                    </p:animEffect>
                                    <p:anim calcmode="lin" valueType="num">
                                      <p:cBhvr>
                                        <p:cTn id="1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Effect transition="in" filter="fade">
                                      <p:cBhvr>
                                        <p:cTn id="19" dur="1000"/>
                                        <p:tgtEl>
                                          <p:spTgt spid="3">
                                            <p:txEl>
                                              <p:pRg st="12" end="12"/>
                                            </p:txEl>
                                          </p:spTgt>
                                        </p:tgtEl>
                                      </p:cBhvr>
                                    </p:animEffect>
                                    <p:anim calcmode="lin" valueType="num">
                                      <p:cBhvr>
                                        <p:cTn id="2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Effect transition="in" filter="fade">
                                      <p:cBhvr>
                                        <p:cTn id="24" dur="1000"/>
                                        <p:tgtEl>
                                          <p:spTgt spid="3">
                                            <p:txEl>
                                              <p:pRg st="13" end="13"/>
                                            </p:txEl>
                                          </p:spTgt>
                                        </p:tgtEl>
                                      </p:cBhvr>
                                    </p:animEffect>
                                    <p:anim calcmode="lin" valueType="num">
                                      <p:cBhvr>
                                        <p:cTn id="2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Effect transition="in" filter="fade">
                                      <p:cBhvr>
                                        <p:cTn id="31" dur="1000"/>
                                        <p:tgtEl>
                                          <p:spTgt spid="3">
                                            <p:txEl>
                                              <p:pRg st="15" end="15"/>
                                            </p:txEl>
                                          </p:spTgt>
                                        </p:tgtEl>
                                      </p:cBhvr>
                                    </p:animEffect>
                                    <p:anim calcmode="lin" valueType="num">
                                      <p:cBhvr>
                                        <p:cTn id="3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6" end="16"/>
                                            </p:txEl>
                                          </p:spTgt>
                                        </p:tgtEl>
                                        <p:attrNameLst>
                                          <p:attrName>style.visibility</p:attrName>
                                        </p:attrNameLst>
                                      </p:cBhvr>
                                      <p:to>
                                        <p:strVal val="visible"/>
                                      </p:to>
                                    </p:set>
                                    <p:animEffect transition="in" filter="fade">
                                      <p:cBhvr>
                                        <p:cTn id="36" dur="1000"/>
                                        <p:tgtEl>
                                          <p:spTgt spid="3">
                                            <p:txEl>
                                              <p:pRg st="16" end="16"/>
                                            </p:txEl>
                                          </p:spTgt>
                                        </p:tgtEl>
                                      </p:cBhvr>
                                    </p:animEffect>
                                    <p:anim calcmode="lin" valueType="num">
                                      <p:cBhvr>
                                        <p:cTn id="37"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animEffect transition="in" filter="fade">
                                      <p:cBhvr>
                                        <p:cTn id="41" dur="1000"/>
                                        <p:tgtEl>
                                          <p:spTgt spid="3">
                                            <p:txEl>
                                              <p:pRg st="17" end="17"/>
                                            </p:txEl>
                                          </p:spTgt>
                                        </p:tgtEl>
                                      </p:cBhvr>
                                    </p:animEffect>
                                    <p:anim calcmode="lin" valueType="num">
                                      <p:cBhvr>
                                        <p:cTn id="42"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2F5C64C1-EB9F-1818-373E-82D4613EC46D}"/>
              </a:ext>
            </a:extLst>
          </p:cNvPr>
          <p:cNvSpPr txBox="1"/>
          <p:nvPr/>
        </p:nvSpPr>
        <p:spPr>
          <a:xfrm>
            <a:off x="58408" y="1429272"/>
            <a:ext cx="12072135" cy="4278094"/>
          </a:xfrm>
          <a:prstGeom prst="rect">
            <a:avLst/>
          </a:prstGeom>
          <a:noFill/>
        </p:spPr>
        <p:txBody>
          <a:bodyPr wrap="square" rtlCol="0">
            <a:spAutoFit/>
          </a:bodyPr>
          <a:lstStyle/>
          <a:p>
            <a:r>
              <a:rPr lang="en-GB" sz="1600" b="1" dirty="0">
                <a:solidFill>
                  <a:srgbClr val="000000"/>
                </a:solidFill>
              </a:rPr>
              <a:t>Health Awareness Campaign</a:t>
            </a:r>
          </a:p>
          <a:p>
            <a:endParaRPr lang="en-GB" sz="800" dirty="0">
              <a:solidFill>
                <a:srgbClr val="000000"/>
              </a:solidFill>
            </a:endParaRPr>
          </a:p>
          <a:p>
            <a:r>
              <a:rPr lang="en-GB" sz="1600" b="1" dirty="0">
                <a:solidFill>
                  <a:srgbClr val="000000"/>
                </a:solidFill>
              </a:rPr>
              <a:t>Output</a:t>
            </a:r>
            <a:r>
              <a:rPr lang="en-GB" sz="1600" dirty="0">
                <a:solidFill>
                  <a:srgbClr val="000000"/>
                </a:solidFill>
              </a:rPr>
              <a:t>: Creation of educational brochures, posters, and online materials about the importance of regular exercise and healthy eating habits.</a:t>
            </a:r>
          </a:p>
          <a:p>
            <a:endParaRPr lang="en-GB" sz="800" dirty="0">
              <a:solidFill>
                <a:srgbClr val="000000"/>
              </a:solidFill>
            </a:endParaRPr>
          </a:p>
          <a:p>
            <a:r>
              <a:rPr lang="en-GB" sz="1600" b="1" dirty="0">
                <a:solidFill>
                  <a:srgbClr val="000000"/>
                </a:solidFill>
              </a:rPr>
              <a:t>Outcome</a:t>
            </a:r>
            <a:r>
              <a:rPr lang="en-GB" sz="1600" dirty="0">
                <a:solidFill>
                  <a:srgbClr val="000000"/>
                </a:solidFill>
              </a:rPr>
              <a:t>: Increased awareness among the target population about the benefits of a healthy lifestyle, leading to a decrease in obesity rates and related health issues in the community.</a:t>
            </a:r>
          </a:p>
          <a:p>
            <a:endParaRPr lang="en-GB" sz="800" b="1" dirty="0">
              <a:solidFill>
                <a:srgbClr val="000000"/>
              </a:solidFill>
            </a:endParaRPr>
          </a:p>
          <a:p>
            <a:r>
              <a:rPr lang="en-GB" sz="1600" b="1" dirty="0">
                <a:solidFill>
                  <a:srgbClr val="000000"/>
                </a:solidFill>
              </a:rPr>
              <a:t>Environmental Conservation Project</a:t>
            </a:r>
          </a:p>
          <a:p>
            <a:endParaRPr lang="en-GB" sz="800" dirty="0">
              <a:solidFill>
                <a:srgbClr val="000000"/>
              </a:solidFill>
            </a:endParaRPr>
          </a:p>
          <a:p>
            <a:r>
              <a:rPr lang="en-GB" sz="1600" b="1" dirty="0">
                <a:solidFill>
                  <a:srgbClr val="000000"/>
                </a:solidFill>
              </a:rPr>
              <a:t>Output</a:t>
            </a:r>
            <a:r>
              <a:rPr lang="en-GB" sz="1600" dirty="0">
                <a:solidFill>
                  <a:srgbClr val="000000"/>
                </a:solidFill>
              </a:rPr>
              <a:t>: Restoration of a degraded wetland ecosystem through habitat restoration, invasive species removal, and 25 community education initiatives.</a:t>
            </a:r>
          </a:p>
          <a:p>
            <a:endParaRPr lang="en-GB" sz="800" dirty="0">
              <a:solidFill>
                <a:srgbClr val="000000"/>
              </a:solidFill>
            </a:endParaRPr>
          </a:p>
          <a:p>
            <a:r>
              <a:rPr lang="en-GB" sz="1600" b="1" dirty="0">
                <a:solidFill>
                  <a:srgbClr val="000000"/>
                </a:solidFill>
              </a:rPr>
              <a:t>Outcome</a:t>
            </a:r>
            <a:r>
              <a:rPr lang="en-GB" sz="1600" dirty="0">
                <a:solidFill>
                  <a:srgbClr val="000000"/>
                </a:solidFill>
              </a:rPr>
              <a:t>: Enhanced biodiversity and ecosystem resilience, leading to improved water quality, flood regulation, and recreational opportunities for local residents.</a:t>
            </a:r>
          </a:p>
          <a:p>
            <a:endParaRPr lang="en-GB" sz="1600" dirty="0">
              <a:solidFill>
                <a:srgbClr val="000000"/>
              </a:solidFill>
            </a:endParaRPr>
          </a:p>
          <a:p>
            <a:r>
              <a:rPr lang="en-GB" sz="1600" b="1">
                <a:solidFill>
                  <a:srgbClr val="000000"/>
                </a:solidFill>
              </a:rPr>
              <a:t>Grant </a:t>
            </a:r>
            <a:r>
              <a:rPr lang="en-GB" sz="1600" b="1" dirty="0">
                <a:solidFill>
                  <a:srgbClr val="000000"/>
                </a:solidFill>
              </a:rPr>
              <a:t>workshops programme - Writing Strong Funding Applications</a:t>
            </a:r>
          </a:p>
          <a:p>
            <a:endParaRPr lang="en-GB" sz="800" b="1" dirty="0">
              <a:solidFill>
                <a:srgbClr val="000000"/>
              </a:solidFill>
            </a:endParaRPr>
          </a:p>
          <a:p>
            <a:r>
              <a:rPr lang="en-GB" sz="1600" b="1" dirty="0">
                <a:solidFill>
                  <a:srgbClr val="000000"/>
                </a:solidFill>
              </a:rPr>
              <a:t>Output: ?  </a:t>
            </a:r>
            <a:endParaRPr lang="en-GB" sz="800" b="1" dirty="0">
              <a:solidFill>
                <a:srgbClr val="000000"/>
              </a:solidFill>
            </a:endParaRPr>
          </a:p>
          <a:p>
            <a:endParaRPr lang="en-GB" sz="800" b="1" dirty="0">
              <a:solidFill>
                <a:srgbClr val="000000"/>
              </a:solidFill>
            </a:endParaRPr>
          </a:p>
          <a:p>
            <a:r>
              <a:rPr lang="en-GB" sz="1600" b="1" dirty="0">
                <a:solidFill>
                  <a:srgbClr val="000000"/>
                </a:solidFill>
              </a:rPr>
              <a:t>Outcome: ?  </a:t>
            </a:r>
            <a:endParaRPr lang="en-GB" sz="1600" dirty="0">
              <a:solidFill>
                <a:srgbClr val="000000"/>
              </a:solidFill>
            </a:endParaRPr>
          </a:p>
        </p:txBody>
      </p:sp>
      <p:sp>
        <p:nvSpPr>
          <p:cNvPr id="4" name="Rectangle 3">
            <a:extLst>
              <a:ext uri="{FF2B5EF4-FFF2-40B4-BE49-F238E27FC236}">
                <a16:creationId xmlns:a16="http://schemas.microsoft.com/office/drawing/2014/main" id="{3FE59B84-933B-5B29-CEBC-2E2B1EB0D6EE}"/>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What makes a strong funding application – Outputs &amp; Outcomes</a:t>
            </a:r>
          </a:p>
        </p:txBody>
      </p:sp>
      <p:sp>
        <p:nvSpPr>
          <p:cNvPr id="10" name="TextBox 9">
            <a:extLst>
              <a:ext uri="{FF2B5EF4-FFF2-40B4-BE49-F238E27FC236}">
                <a16:creationId xmlns:a16="http://schemas.microsoft.com/office/drawing/2014/main" id="{529D8153-AA1F-64CD-5F0E-BA623BCF0828}"/>
              </a:ext>
            </a:extLst>
          </p:cNvPr>
          <p:cNvSpPr txBox="1"/>
          <p:nvPr/>
        </p:nvSpPr>
        <p:spPr>
          <a:xfrm>
            <a:off x="1325365" y="4830204"/>
            <a:ext cx="3863083" cy="584775"/>
          </a:xfrm>
          <a:prstGeom prst="rect">
            <a:avLst/>
          </a:prstGeom>
          <a:noFill/>
        </p:spPr>
        <p:txBody>
          <a:bodyPr wrap="square" rtlCol="0">
            <a:spAutoFit/>
          </a:bodyPr>
          <a:lstStyle/>
          <a:p>
            <a:r>
              <a:rPr lang="en-GB" sz="1600" dirty="0">
                <a:solidFill>
                  <a:srgbClr val="000000"/>
                </a:solidFill>
              </a:rPr>
              <a:t>Train 50 individuals from locality </a:t>
            </a:r>
            <a:endParaRPr lang="en-GB" sz="1600" b="1" dirty="0">
              <a:solidFill>
                <a:srgbClr val="000000"/>
              </a:solidFill>
            </a:endParaRPr>
          </a:p>
          <a:p>
            <a:endParaRPr lang="en-GB" sz="1600" dirty="0"/>
          </a:p>
        </p:txBody>
      </p:sp>
      <p:sp>
        <p:nvSpPr>
          <p:cNvPr id="12" name="TextBox 11">
            <a:extLst>
              <a:ext uri="{FF2B5EF4-FFF2-40B4-BE49-F238E27FC236}">
                <a16:creationId xmlns:a16="http://schemas.microsoft.com/office/drawing/2014/main" id="{BA77FF51-84F2-3A1A-A3B8-7278C9B2958D}"/>
              </a:ext>
            </a:extLst>
          </p:cNvPr>
          <p:cNvSpPr txBox="1"/>
          <p:nvPr/>
        </p:nvSpPr>
        <p:spPr>
          <a:xfrm>
            <a:off x="1325365" y="5222462"/>
            <a:ext cx="11106364" cy="584775"/>
          </a:xfrm>
          <a:prstGeom prst="rect">
            <a:avLst/>
          </a:prstGeom>
          <a:noFill/>
        </p:spPr>
        <p:txBody>
          <a:bodyPr wrap="square" rtlCol="0">
            <a:spAutoFit/>
          </a:bodyPr>
          <a:lstStyle/>
          <a:p>
            <a:r>
              <a:rPr lang="en-GB" sz="1600" dirty="0">
                <a:solidFill>
                  <a:srgbClr val="000000"/>
                </a:solidFill>
              </a:rPr>
              <a:t>Delegates with enhanced skills, likely to make more successful grant applications, bringing more funds into locality and improving facilities and services locally</a:t>
            </a:r>
            <a:endParaRPr lang="en-GB" sz="1600" dirty="0"/>
          </a:p>
        </p:txBody>
      </p:sp>
    </p:spTree>
    <p:extLst>
      <p:ext uri="{BB962C8B-B14F-4D97-AF65-F5344CB8AC3E}">
        <p14:creationId xmlns:p14="http://schemas.microsoft.com/office/powerpoint/2010/main" val="357125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2F5C64C1-EB9F-1818-373E-82D4613EC46D}"/>
              </a:ext>
            </a:extLst>
          </p:cNvPr>
          <p:cNvSpPr txBox="1"/>
          <p:nvPr/>
        </p:nvSpPr>
        <p:spPr>
          <a:xfrm>
            <a:off x="232915" y="1171836"/>
            <a:ext cx="9876403" cy="4555093"/>
          </a:xfrm>
          <a:prstGeom prst="rect">
            <a:avLst/>
          </a:prstGeom>
          <a:noFill/>
        </p:spPr>
        <p:txBody>
          <a:bodyPr wrap="square" rtlCol="0">
            <a:spAutoFit/>
          </a:bodyPr>
          <a:lstStyle/>
          <a:p>
            <a:r>
              <a:rPr lang="en-GB" b="1" dirty="0">
                <a:solidFill>
                  <a:schemeClr val="bg2">
                    <a:lumMod val="10000"/>
                  </a:schemeClr>
                </a:solidFill>
              </a:rPr>
              <a:t>Costs</a:t>
            </a:r>
          </a:p>
          <a:p>
            <a:endParaRPr lang="en-GB" sz="800" dirty="0">
              <a:solidFill>
                <a:schemeClr val="bg2">
                  <a:lumMod val="10000"/>
                </a:schemeClr>
              </a:solidFill>
            </a:endParaRPr>
          </a:p>
          <a:p>
            <a:r>
              <a:rPr lang="en-GB" dirty="0">
                <a:solidFill>
                  <a:schemeClr val="bg2">
                    <a:lumMod val="10000"/>
                  </a:schemeClr>
                </a:solidFill>
              </a:rPr>
              <a:t>Costs need to be very clear - itemise everything – use a spreadsheet to show your costs - </a:t>
            </a:r>
            <a:r>
              <a:rPr lang="en-GB" i="1" dirty="0">
                <a:solidFill>
                  <a:schemeClr val="bg2">
                    <a:lumMod val="10000"/>
                  </a:schemeClr>
                </a:solidFill>
              </a:rPr>
              <a:t>toolkit version</a:t>
            </a:r>
          </a:p>
          <a:p>
            <a:endParaRPr lang="en-GB" sz="800" dirty="0">
              <a:solidFill>
                <a:schemeClr val="bg2">
                  <a:lumMod val="10000"/>
                </a:schemeClr>
              </a:solidFill>
            </a:endParaRPr>
          </a:p>
          <a:p>
            <a:r>
              <a:rPr lang="en-GB" dirty="0">
                <a:solidFill>
                  <a:schemeClr val="bg2">
                    <a:lumMod val="10000"/>
                  </a:schemeClr>
                </a:solidFill>
              </a:rPr>
              <a:t>Get quotes – any reputable supplier will provide quotes – discuss chronology as some will be timebound</a:t>
            </a:r>
          </a:p>
          <a:p>
            <a:endParaRPr lang="en-GB" sz="800" dirty="0">
              <a:solidFill>
                <a:schemeClr val="bg2">
                  <a:lumMod val="10000"/>
                </a:schemeClr>
              </a:solidFill>
            </a:endParaRPr>
          </a:p>
          <a:p>
            <a:r>
              <a:rPr lang="en-GB" dirty="0">
                <a:solidFill>
                  <a:schemeClr val="bg2">
                    <a:lumMod val="10000"/>
                  </a:schemeClr>
                </a:solidFill>
              </a:rPr>
              <a:t>Capital and revenue costs – what does the funder support?</a:t>
            </a:r>
          </a:p>
          <a:p>
            <a:endParaRPr lang="en-GB" sz="800" dirty="0">
              <a:solidFill>
                <a:schemeClr val="bg2">
                  <a:lumMod val="10000"/>
                </a:schemeClr>
              </a:solidFill>
            </a:endParaRPr>
          </a:p>
          <a:p>
            <a:r>
              <a:rPr lang="en-GB" b="1" dirty="0">
                <a:solidFill>
                  <a:schemeClr val="bg2">
                    <a:lumMod val="10000"/>
                  </a:schemeClr>
                </a:solidFill>
              </a:rPr>
              <a:t>Match funding </a:t>
            </a:r>
            <a:r>
              <a:rPr lang="en-GB" dirty="0">
                <a:solidFill>
                  <a:schemeClr val="bg2">
                    <a:lumMod val="10000"/>
                  </a:schemeClr>
                </a:solidFill>
              </a:rPr>
              <a:t>– this varies e.g., HPBC-UKSPF 20% match required – another programme we are working on requires 50% match - this can be make or break</a:t>
            </a:r>
          </a:p>
          <a:p>
            <a:endParaRPr lang="en-GB" sz="800" dirty="0">
              <a:solidFill>
                <a:schemeClr val="bg2">
                  <a:lumMod val="10000"/>
                </a:schemeClr>
              </a:solidFill>
            </a:endParaRPr>
          </a:p>
          <a:p>
            <a:r>
              <a:rPr lang="en-GB" dirty="0">
                <a:solidFill>
                  <a:schemeClr val="bg2">
                    <a:lumMod val="10000"/>
                  </a:schemeClr>
                </a:solidFill>
              </a:rPr>
              <a:t>Almost always in cash and you will have to have it before grant – check what funder allows</a:t>
            </a:r>
          </a:p>
          <a:p>
            <a:endParaRPr lang="en-GB" sz="800" dirty="0">
              <a:solidFill>
                <a:schemeClr val="bg2">
                  <a:lumMod val="10000"/>
                </a:schemeClr>
              </a:solidFill>
            </a:endParaRPr>
          </a:p>
          <a:p>
            <a:r>
              <a:rPr lang="en-GB" dirty="0">
                <a:solidFill>
                  <a:schemeClr val="bg2">
                    <a:lumMod val="10000"/>
                  </a:schemeClr>
                </a:solidFill>
              </a:rPr>
              <a:t>Worth exploring ‘match in kind’ i.e.,– usually worked out by calculating staff time</a:t>
            </a:r>
          </a:p>
          <a:p>
            <a:endParaRPr lang="en-GB" sz="800" dirty="0">
              <a:solidFill>
                <a:schemeClr val="bg2">
                  <a:lumMod val="10000"/>
                </a:schemeClr>
              </a:solidFill>
            </a:endParaRPr>
          </a:p>
          <a:p>
            <a:r>
              <a:rPr lang="en-GB" dirty="0">
                <a:solidFill>
                  <a:schemeClr val="bg2">
                    <a:lumMod val="10000"/>
                  </a:schemeClr>
                </a:solidFill>
              </a:rPr>
              <a:t>Will a </a:t>
            </a:r>
            <a:r>
              <a:rPr lang="en-GB" b="1" dirty="0">
                <a:solidFill>
                  <a:schemeClr val="bg2">
                    <a:lumMod val="10000"/>
                  </a:schemeClr>
                </a:solidFill>
              </a:rPr>
              <a:t>Procurement</a:t>
            </a:r>
            <a:r>
              <a:rPr lang="en-GB" dirty="0">
                <a:solidFill>
                  <a:schemeClr val="bg2">
                    <a:lumMod val="10000"/>
                  </a:schemeClr>
                </a:solidFill>
              </a:rPr>
              <a:t> process be required?</a:t>
            </a:r>
          </a:p>
          <a:p>
            <a:endParaRPr lang="en-GB" sz="800" dirty="0">
              <a:solidFill>
                <a:schemeClr val="bg2">
                  <a:lumMod val="10000"/>
                </a:schemeClr>
              </a:solidFill>
            </a:endParaRPr>
          </a:p>
          <a:p>
            <a:r>
              <a:rPr lang="en-GB" b="1" dirty="0">
                <a:solidFill>
                  <a:schemeClr val="bg2">
                    <a:lumMod val="10000"/>
                  </a:schemeClr>
                </a:solidFill>
              </a:rPr>
              <a:t>Action</a:t>
            </a:r>
          </a:p>
          <a:p>
            <a:r>
              <a:rPr lang="en-GB" dirty="0">
                <a:solidFill>
                  <a:schemeClr val="bg2">
                    <a:lumMod val="10000"/>
                  </a:schemeClr>
                </a:solidFill>
              </a:rPr>
              <a:t>Work out and present costs accurately</a:t>
            </a:r>
          </a:p>
          <a:p>
            <a:r>
              <a:rPr lang="en-GB" dirty="0">
                <a:solidFill>
                  <a:schemeClr val="bg2">
                    <a:lumMod val="10000"/>
                  </a:schemeClr>
                </a:solidFill>
              </a:rPr>
              <a:t>Work out how much match you need and how you are going to source it</a:t>
            </a:r>
          </a:p>
        </p:txBody>
      </p:sp>
      <p:sp>
        <p:nvSpPr>
          <p:cNvPr id="4" name="Rectangle 3">
            <a:extLst>
              <a:ext uri="{FF2B5EF4-FFF2-40B4-BE49-F238E27FC236}">
                <a16:creationId xmlns:a16="http://schemas.microsoft.com/office/drawing/2014/main" id="{3FE59B84-933B-5B29-CEBC-2E2B1EB0D6EE}"/>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What makes a strong funding application - Costs</a:t>
            </a:r>
          </a:p>
        </p:txBody>
      </p:sp>
      <p:pic>
        <p:nvPicPr>
          <p:cNvPr id="1026" name="Picture 2" descr="Event Budget Template">
            <a:extLst>
              <a:ext uri="{FF2B5EF4-FFF2-40B4-BE49-F238E27FC236}">
                <a16:creationId xmlns:a16="http://schemas.microsoft.com/office/drawing/2014/main" id="{35F312C9-85E4-CA5E-17F1-4F154F82C6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020" r="50905"/>
          <a:stretch/>
        </p:blipFill>
        <p:spPr bwMode="auto">
          <a:xfrm rot="540000">
            <a:off x="10286871" y="2235708"/>
            <a:ext cx="1481587" cy="238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8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animEffect transition="in" filter="fade">
                                      <p:cBhvr>
                                        <p:cTn id="7" dur="1000"/>
                                        <p:tgtEl>
                                          <p:spTgt spid="3">
                                            <p:txEl>
                                              <p:pRg st="16" end="16"/>
                                            </p:txEl>
                                          </p:spTgt>
                                        </p:tgtEl>
                                      </p:cBhvr>
                                    </p:animEffect>
                                    <p:anim calcmode="lin" valueType="num">
                                      <p:cBhvr>
                                        <p:cTn id="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7" end="17"/>
                                            </p:txEl>
                                          </p:spTgt>
                                        </p:tgtEl>
                                        <p:attrNameLst>
                                          <p:attrName>style.visibility</p:attrName>
                                        </p:attrNameLst>
                                      </p:cBhvr>
                                      <p:to>
                                        <p:strVal val="visible"/>
                                      </p:to>
                                    </p:set>
                                    <p:animEffect transition="in" filter="fade">
                                      <p:cBhvr>
                                        <p:cTn id="12" dur="1000"/>
                                        <p:tgtEl>
                                          <p:spTgt spid="3">
                                            <p:txEl>
                                              <p:pRg st="17" end="17"/>
                                            </p:txEl>
                                          </p:spTgt>
                                        </p:tgtEl>
                                      </p:cBhvr>
                                    </p:animEffect>
                                    <p:anim calcmode="lin" valueType="num">
                                      <p:cBhvr>
                                        <p:cTn id="1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8" end="18"/>
                                            </p:txEl>
                                          </p:spTgt>
                                        </p:tgtEl>
                                        <p:attrNameLst>
                                          <p:attrName>style.visibility</p:attrName>
                                        </p:attrNameLst>
                                      </p:cBhvr>
                                      <p:to>
                                        <p:strVal val="visible"/>
                                      </p:to>
                                    </p:set>
                                    <p:animEffect transition="in" filter="fade">
                                      <p:cBhvr>
                                        <p:cTn id="17" dur="1000"/>
                                        <p:tgtEl>
                                          <p:spTgt spid="3">
                                            <p:txEl>
                                              <p:pRg st="18" end="18"/>
                                            </p:txEl>
                                          </p:spTgt>
                                        </p:tgtEl>
                                      </p:cBhvr>
                                    </p:animEffect>
                                    <p:anim calcmode="lin" valueType="num">
                                      <p:cBhvr>
                                        <p:cTn id="18"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D21C6536-4B1A-C812-918D-E2861810131B}"/>
              </a:ext>
            </a:extLst>
          </p:cNvPr>
          <p:cNvSpPr txBox="1"/>
          <p:nvPr/>
        </p:nvSpPr>
        <p:spPr>
          <a:xfrm>
            <a:off x="468750" y="1449839"/>
            <a:ext cx="7541394" cy="3816429"/>
          </a:xfrm>
          <a:prstGeom prst="rect">
            <a:avLst/>
          </a:prstGeom>
          <a:noFill/>
        </p:spPr>
        <p:txBody>
          <a:bodyPr wrap="square" rtlCol="0">
            <a:spAutoFit/>
          </a:bodyPr>
          <a:lstStyle/>
          <a:p>
            <a:r>
              <a:rPr lang="en-GB" sz="1800" b="1" dirty="0">
                <a:solidFill>
                  <a:schemeClr val="bg2">
                    <a:lumMod val="10000"/>
                  </a:schemeClr>
                </a:solidFill>
              </a:rPr>
              <a:t>Your organisation</a:t>
            </a:r>
          </a:p>
          <a:p>
            <a:endParaRPr lang="en-GB" sz="800" dirty="0">
              <a:solidFill>
                <a:schemeClr val="bg2">
                  <a:lumMod val="10000"/>
                </a:schemeClr>
              </a:solidFill>
            </a:endParaRPr>
          </a:p>
          <a:p>
            <a:r>
              <a:rPr lang="en-GB" sz="1800" dirty="0">
                <a:solidFill>
                  <a:schemeClr val="bg2">
                    <a:lumMod val="10000"/>
                  </a:schemeClr>
                </a:solidFill>
              </a:rPr>
              <a:t>Funders will want to see that you are a ‘</a:t>
            </a:r>
            <a:r>
              <a:rPr lang="en-GB" dirty="0">
                <a:solidFill>
                  <a:schemeClr val="bg2">
                    <a:lumMod val="10000"/>
                  </a:schemeClr>
                </a:solidFill>
              </a:rPr>
              <a:t>w</a:t>
            </a:r>
            <a:r>
              <a:rPr lang="en-GB" sz="1800" dirty="0">
                <a:solidFill>
                  <a:schemeClr val="bg2">
                    <a:lumMod val="10000"/>
                  </a:schemeClr>
                </a:solidFill>
              </a:rPr>
              <a:t>ell managed’ organisation</a:t>
            </a:r>
          </a:p>
          <a:p>
            <a:r>
              <a:rPr lang="en-GB" dirty="0">
                <a:solidFill>
                  <a:schemeClr val="bg2">
                    <a:lumMod val="10000"/>
                  </a:schemeClr>
                </a:solidFill>
              </a:rPr>
              <a:t>That you can demonstrate a good track record</a:t>
            </a:r>
            <a:endParaRPr lang="en-GB" sz="1800" dirty="0">
              <a:solidFill>
                <a:schemeClr val="bg2">
                  <a:lumMod val="10000"/>
                </a:schemeClr>
              </a:solidFill>
            </a:endParaRPr>
          </a:p>
          <a:p>
            <a:r>
              <a:rPr lang="en-GB" sz="1800" dirty="0">
                <a:solidFill>
                  <a:schemeClr val="bg2">
                    <a:lumMod val="10000"/>
                  </a:schemeClr>
                </a:solidFill>
              </a:rPr>
              <a:t>You are being innovative</a:t>
            </a:r>
          </a:p>
          <a:p>
            <a:r>
              <a:rPr lang="en-GB" sz="1800" dirty="0">
                <a:solidFill>
                  <a:schemeClr val="bg2">
                    <a:lumMod val="10000"/>
                  </a:schemeClr>
                </a:solidFill>
              </a:rPr>
              <a:t>You involve the beneficiaries in designing project (Co Design &amp; Co Production)</a:t>
            </a:r>
          </a:p>
          <a:p>
            <a:r>
              <a:rPr lang="en-GB" sz="1800" dirty="0">
                <a:solidFill>
                  <a:schemeClr val="bg2">
                    <a:lumMod val="10000"/>
                  </a:schemeClr>
                </a:solidFill>
              </a:rPr>
              <a:t>You work in partnership</a:t>
            </a:r>
          </a:p>
          <a:p>
            <a:r>
              <a:rPr lang="en-GB" dirty="0">
                <a:solidFill>
                  <a:schemeClr val="bg2">
                    <a:lumMod val="10000"/>
                  </a:schemeClr>
                </a:solidFill>
              </a:rPr>
              <a:t>You have support</a:t>
            </a:r>
          </a:p>
          <a:p>
            <a:pPr lvl="0"/>
            <a:r>
              <a:rPr lang="en-GB" dirty="0">
                <a:solidFill>
                  <a:schemeClr val="bg2">
                    <a:lumMod val="10000"/>
                  </a:schemeClr>
                </a:solidFill>
              </a:rPr>
              <a:t>You can demonstrate resourcing</a:t>
            </a:r>
          </a:p>
          <a:p>
            <a:pPr lvl="0"/>
            <a:r>
              <a:rPr lang="en-GB" dirty="0">
                <a:solidFill>
                  <a:schemeClr val="bg2">
                    <a:lumMod val="10000"/>
                  </a:schemeClr>
                </a:solidFill>
              </a:rPr>
              <a:t>You have accreditations</a:t>
            </a:r>
          </a:p>
          <a:p>
            <a:pPr lvl="0"/>
            <a:endParaRPr lang="en-GB" dirty="0">
              <a:solidFill>
                <a:schemeClr val="bg2">
                  <a:lumMod val="10000"/>
                </a:schemeClr>
              </a:solidFill>
            </a:endParaRPr>
          </a:p>
          <a:p>
            <a:pPr lvl="0"/>
            <a:r>
              <a:rPr lang="en-GB" sz="1800" b="1" dirty="0">
                <a:solidFill>
                  <a:schemeClr val="bg2">
                    <a:lumMod val="10000"/>
                  </a:schemeClr>
                </a:solidFill>
              </a:rPr>
              <a:t>Action</a:t>
            </a:r>
          </a:p>
          <a:p>
            <a:pPr marL="285750" lvl="0" indent="-285750">
              <a:buFont typeface="Arial" panose="020B0604020202020204" pitchFamily="34" charset="0"/>
              <a:buChar char="•"/>
            </a:pPr>
            <a:r>
              <a:rPr lang="en-GB" dirty="0">
                <a:solidFill>
                  <a:schemeClr val="bg2">
                    <a:lumMod val="10000"/>
                  </a:schemeClr>
                </a:solidFill>
              </a:rPr>
              <a:t>Collect evidence</a:t>
            </a:r>
          </a:p>
          <a:p>
            <a:pPr marL="285750" lvl="0" indent="-285750">
              <a:buFont typeface="Arial" panose="020B0604020202020204" pitchFamily="34" charset="0"/>
              <a:buChar char="•"/>
            </a:pPr>
            <a:r>
              <a:rPr lang="en-GB" sz="1800" dirty="0">
                <a:solidFill>
                  <a:schemeClr val="bg2">
                    <a:lumMod val="10000"/>
                  </a:schemeClr>
                </a:solidFill>
              </a:rPr>
              <a:t>Get testimonials </a:t>
            </a:r>
          </a:p>
        </p:txBody>
      </p:sp>
      <p:sp>
        <p:nvSpPr>
          <p:cNvPr id="4" name="Rectangle 3">
            <a:extLst>
              <a:ext uri="{FF2B5EF4-FFF2-40B4-BE49-F238E27FC236}">
                <a16:creationId xmlns:a16="http://schemas.microsoft.com/office/drawing/2014/main" id="{3328A285-DB80-C2BC-BE40-BE0599F33247}"/>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What makes a strong funding application – The applicant</a:t>
            </a:r>
          </a:p>
        </p:txBody>
      </p:sp>
      <p:pic>
        <p:nvPicPr>
          <p:cNvPr id="1028" name="Picture 4" descr="The Effective Organisation | OE Cam">
            <a:extLst>
              <a:ext uri="{FF2B5EF4-FFF2-40B4-BE49-F238E27FC236}">
                <a16:creationId xmlns:a16="http://schemas.microsoft.com/office/drawing/2014/main" id="{E3E3A9E5-BD22-CD56-C8D9-EC6C9D1ED4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0000">
            <a:off x="8336280" y="2007745"/>
            <a:ext cx="2834640" cy="311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3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000"/>
                                        <p:tgtEl>
                                          <p:spTgt spid="3">
                                            <p:txEl>
                                              <p:pRg st="11" end="11"/>
                                            </p:txEl>
                                          </p:spTgt>
                                        </p:tgtEl>
                                      </p:cBhvr>
                                    </p:animEffect>
                                    <p:anim calcmode="lin" valueType="num">
                                      <p:cBhvr>
                                        <p:cTn id="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fade">
                                      <p:cBhvr>
                                        <p:cTn id="12" dur="1000"/>
                                        <p:tgtEl>
                                          <p:spTgt spid="3">
                                            <p:txEl>
                                              <p:pRg st="12" end="12"/>
                                            </p:txEl>
                                          </p:spTgt>
                                        </p:tgtEl>
                                      </p:cBhvr>
                                    </p:animEffect>
                                    <p:anim calcmode="lin" valueType="num">
                                      <p:cBhvr>
                                        <p:cTn id="1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animEffect transition="in" filter="fade">
                                      <p:cBhvr>
                                        <p:cTn id="17" dur="1000"/>
                                        <p:tgtEl>
                                          <p:spTgt spid="3">
                                            <p:txEl>
                                              <p:pRg st="13" end="13"/>
                                            </p:txEl>
                                          </p:spTgt>
                                        </p:tgtEl>
                                      </p:cBhvr>
                                    </p:animEffect>
                                    <p:anim calcmode="lin" valueType="num">
                                      <p:cBhvr>
                                        <p:cTn id="1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73E9500C-68F1-832A-B275-47E0624BFB77}"/>
              </a:ext>
            </a:extLst>
          </p:cNvPr>
          <p:cNvSpPr txBox="1"/>
          <p:nvPr/>
        </p:nvSpPr>
        <p:spPr>
          <a:xfrm>
            <a:off x="321318" y="1495813"/>
            <a:ext cx="10458450" cy="3539430"/>
          </a:xfrm>
          <a:prstGeom prst="rect">
            <a:avLst/>
          </a:prstGeom>
          <a:noFill/>
        </p:spPr>
        <p:txBody>
          <a:bodyPr wrap="square" rtlCol="0">
            <a:spAutoFit/>
          </a:bodyPr>
          <a:lstStyle/>
          <a:p>
            <a:r>
              <a:rPr lang="en-GB" dirty="0">
                <a:solidFill>
                  <a:schemeClr val="bg2">
                    <a:lumMod val="10000"/>
                  </a:schemeClr>
                </a:solidFill>
              </a:rPr>
              <a:t>You will often be asked what </a:t>
            </a:r>
            <a:r>
              <a:rPr lang="en-GB" b="1" dirty="0">
                <a:solidFill>
                  <a:schemeClr val="bg2">
                    <a:lumMod val="10000"/>
                  </a:schemeClr>
                </a:solidFill>
              </a:rPr>
              <a:t>policies</a:t>
            </a:r>
            <a:r>
              <a:rPr lang="en-GB" dirty="0">
                <a:solidFill>
                  <a:schemeClr val="bg2">
                    <a:lumMod val="10000"/>
                  </a:schemeClr>
                </a:solidFill>
              </a:rPr>
              <a:t> your organisation has.</a:t>
            </a:r>
          </a:p>
          <a:p>
            <a:endParaRPr lang="en-GB" sz="800" dirty="0">
              <a:solidFill>
                <a:schemeClr val="bg2">
                  <a:lumMod val="10000"/>
                </a:schemeClr>
              </a:solidFill>
            </a:endParaRPr>
          </a:p>
          <a:p>
            <a:r>
              <a:rPr lang="en-GB" dirty="0">
                <a:solidFill>
                  <a:schemeClr val="bg2">
                    <a:lumMod val="10000"/>
                  </a:schemeClr>
                </a:solidFill>
              </a:rPr>
              <a:t>You probably have most of the policies you are required to have in place already but check what the application requires, we are seeing a lot more requirements for policies around sustainability for example</a:t>
            </a:r>
          </a:p>
          <a:p>
            <a:endParaRPr lang="en-GB" dirty="0">
              <a:solidFill>
                <a:schemeClr val="bg2">
                  <a:lumMod val="10000"/>
                </a:schemeClr>
              </a:solidFill>
            </a:endParaRPr>
          </a:p>
          <a:p>
            <a:pPr marL="342900" indent="-342900">
              <a:buFont typeface="Arial" panose="020B0604020202020204" pitchFamily="34" charset="0"/>
              <a:buChar char="•"/>
            </a:pPr>
            <a:r>
              <a:rPr lang="en-GB" dirty="0">
                <a:solidFill>
                  <a:schemeClr val="bg2">
                    <a:lumMod val="10000"/>
                  </a:schemeClr>
                </a:solidFill>
              </a:rPr>
              <a:t>Funders will include this as part of the due diligence testing </a:t>
            </a:r>
          </a:p>
          <a:p>
            <a:pPr marL="342900" indent="-342900">
              <a:buFont typeface="Arial" panose="020B0604020202020204" pitchFamily="34" charset="0"/>
              <a:buChar char="•"/>
            </a:pPr>
            <a:r>
              <a:rPr lang="en-GB" dirty="0">
                <a:solidFill>
                  <a:schemeClr val="bg2">
                    <a:lumMod val="10000"/>
                  </a:schemeClr>
                </a:solidFill>
              </a:rPr>
              <a:t>Without the required policies it may be an instant fail, or in a competitive environment it may mean other applicants beat you to the funding</a:t>
            </a:r>
          </a:p>
          <a:p>
            <a:pPr marL="342900" indent="-342900">
              <a:buFont typeface="Arial" panose="020B0604020202020204" pitchFamily="34" charset="0"/>
              <a:buChar char="•"/>
            </a:pPr>
            <a:endParaRPr lang="en-GB" dirty="0">
              <a:solidFill>
                <a:schemeClr val="bg2">
                  <a:lumMod val="10000"/>
                </a:schemeClr>
              </a:solidFill>
            </a:endParaRPr>
          </a:p>
          <a:p>
            <a:r>
              <a:rPr lang="en-GB" b="1" dirty="0">
                <a:solidFill>
                  <a:schemeClr val="bg2">
                    <a:lumMod val="10000"/>
                  </a:schemeClr>
                </a:solidFill>
              </a:rPr>
              <a:t>Action</a:t>
            </a:r>
          </a:p>
          <a:p>
            <a:pPr marL="285750" indent="-285750">
              <a:buFont typeface="Arial" panose="020B0604020202020204" pitchFamily="34" charset="0"/>
              <a:buChar char="•"/>
            </a:pPr>
            <a:r>
              <a:rPr lang="en-GB" dirty="0">
                <a:solidFill>
                  <a:schemeClr val="bg2">
                    <a:lumMod val="10000"/>
                  </a:schemeClr>
                </a:solidFill>
              </a:rPr>
              <a:t>Check what policies you have in place</a:t>
            </a:r>
          </a:p>
          <a:p>
            <a:pPr marL="285750" indent="-285750">
              <a:buFont typeface="Arial" panose="020B0604020202020204" pitchFamily="34" charset="0"/>
              <a:buChar char="•"/>
            </a:pPr>
            <a:r>
              <a:rPr lang="en-GB" dirty="0">
                <a:solidFill>
                  <a:schemeClr val="bg2">
                    <a:lumMod val="10000"/>
                  </a:schemeClr>
                </a:solidFill>
              </a:rPr>
              <a:t>Add commonly required policies</a:t>
            </a:r>
          </a:p>
          <a:p>
            <a:pPr marL="285750" indent="-285750">
              <a:buFont typeface="Arial" panose="020B0604020202020204" pitchFamily="34" charset="0"/>
              <a:buChar char="•"/>
            </a:pPr>
            <a:r>
              <a:rPr lang="en-GB" dirty="0">
                <a:solidFill>
                  <a:schemeClr val="bg2">
                    <a:lumMod val="10000"/>
                  </a:schemeClr>
                </a:solidFill>
              </a:rPr>
              <a:t>Fill any gaps</a:t>
            </a:r>
          </a:p>
        </p:txBody>
      </p:sp>
      <p:sp>
        <p:nvSpPr>
          <p:cNvPr id="4" name="Rectangle 3">
            <a:extLst>
              <a:ext uri="{FF2B5EF4-FFF2-40B4-BE49-F238E27FC236}">
                <a16:creationId xmlns:a16="http://schemas.microsoft.com/office/drawing/2014/main" id="{60509553-152A-FC8F-99CD-8545EB7B5AB2}"/>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What makes a strong funding application – The applicant</a:t>
            </a:r>
          </a:p>
        </p:txBody>
      </p:sp>
    </p:spTree>
    <p:extLst>
      <p:ext uri="{BB962C8B-B14F-4D97-AF65-F5344CB8AC3E}">
        <p14:creationId xmlns:p14="http://schemas.microsoft.com/office/powerpoint/2010/main" val="35226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
                                        <p:tgtEl>
                                          <p:spTgt spid="3">
                                            <p:txEl>
                                              <p:pRg st="8" end="8"/>
                                            </p:txEl>
                                          </p:spTgt>
                                        </p:tgtEl>
                                      </p:cBhvr>
                                    </p:animEffect>
                                    <p:anim calcmode="lin" valueType="num">
                                      <p:cBhvr>
                                        <p:cTn id="1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1000"/>
                                        <p:tgtEl>
                                          <p:spTgt spid="3">
                                            <p:txEl>
                                              <p:pRg st="10" end="10"/>
                                            </p:txEl>
                                          </p:spTgt>
                                        </p:tgtEl>
                                      </p:cBhvr>
                                    </p:animEffect>
                                    <p:anim calcmode="lin" valueType="num">
                                      <p:cBhvr>
                                        <p:cTn id="2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Rectangle 3">
            <a:extLst>
              <a:ext uri="{FF2B5EF4-FFF2-40B4-BE49-F238E27FC236}">
                <a16:creationId xmlns:a16="http://schemas.microsoft.com/office/drawing/2014/main" id="{60509553-152A-FC8F-99CD-8545EB7B5AB2}"/>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What makes a strong funding application – The applicant</a:t>
            </a:r>
          </a:p>
        </p:txBody>
      </p:sp>
      <p:sp>
        <p:nvSpPr>
          <p:cNvPr id="5" name="TextBox 4">
            <a:extLst>
              <a:ext uri="{FF2B5EF4-FFF2-40B4-BE49-F238E27FC236}">
                <a16:creationId xmlns:a16="http://schemas.microsoft.com/office/drawing/2014/main" id="{B17926F3-DAEB-6CA5-CAFE-ECC0420DF539}"/>
              </a:ext>
            </a:extLst>
          </p:cNvPr>
          <p:cNvSpPr txBox="1"/>
          <p:nvPr/>
        </p:nvSpPr>
        <p:spPr>
          <a:xfrm>
            <a:off x="378539" y="1495813"/>
            <a:ext cx="10512599" cy="4037708"/>
          </a:xfrm>
          <a:prstGeom prst="rect">
            <a:avLst/>
          </a:prstGeom>
          <a:noFill/>
        </p:spPr>
        <p:txBody>
          <a:bodyPr wrap="square" rtlCol="0">
            <a:spAutoFit/>
          </a:bodyPr>
          <a:lstStyle/>
          <a:p>
            <a:pPr>
              <a:spcAft>
                <a:spcPts val="800"/>
              </a:spcAft>
            </a:pPr>
            <a:r>
              <a:rPr lang="en-GB" dirty="0">
                <a:solidFill>
                  <a:srgbClr val="000000"/>
                </a:solidFill>
              </a:rPr>
              <a:t>Quality assurance - demonstrate your commitment to quality </a:t>
            </a:r>
          </a:p>
          <a:p>
            <a:pPr>
              <a:spcAft>
                <a:spcPts val="800"/>
              </a:spcAft>
            </a:pPr>
            <a:r>
              <a:rPr lang="en-GB" dirty="0">
                <a:solidFill>
                  <a:srgbClr val="000000"/>
                </a:solidFill>
              </a:rPr>
              <a:t>Emphasize sustainability – incorporate sustainable practices</a:t>
            </a:r>
          </a:p>
          <a:p>
            <a:pPr>
              <a:spcAft>
                <a:spcPts val="800"/>
              </a:spcAft>
            </a:pPr>
            <a:r>
              <a:rPr lang="en-GB" dirty="0">
                <a:solidFill>
                  <a:srgbClr val="000000"/>
                </a:solidFill>
              </a:rPr>
              <a:t>Emphasize Ethical Standards e.g., anti-bribery, anti-corruption, modern slavery etc</a:t>
            </a:r>
          </a:p>
          <a:p>
            <a:pPr>
              <a:spcAft>
                <a:spcPts val="800"/>
              </a:spcAft>
            </a:pPr>
            <a:r>
              <a:rPr lang="en-GB" dirty="0">
                <a:solidFill>
                  <a:srgbClr val="000000"/>
                </a:solidFill>
              </a:rPr>
              <a:t>Continuous improvement – demonstrate learning from other projects and live improvements/adaptions if appropriate</a:t>
            </a:r>
          </a:p>
          <a:p>
            <a:pPr>
              <a:lnSpc>
                <a:spcPct val="107000"/>
              </a:lnSpc>
              <a:spcAft>
                <a:spcPts val="800"/>
              </a:spcAft>
            </a:pPr>
            <a:r>
              <a:rPr lang="en-GB" dirty="0">
                <a:solidFill>
                  <a:srgbClr val="000000"/>
                </a:solidFill>
              </a:rPr>
              <a:t>Value proposition – emphasize how your offer meets their needs better than others – research competitors!</a:t>
            </a:r>
          </a:p>
          <a:p>
            <a:pPr>
              <a:lnSpc>
                <a:spcPct val="107000"/>
              </a:lnSpc>
              <a:spcAft>
                <a:spcPts val="800"/>
              </a:spcAft>
            </a:pPr>
            <a:endParaRPr lang="en-GB" sz="1600" dirty="0">
              <a:solidFill>
                <a:srgbClr val="000000"/>
              </a:solidFill>
            </a:endParaRPr>
          </a:p>
          <a:p>
            <a:pPr>
              <a:spcAft>
                <a:spcPts val="800"/>
              </a:spcAft>
            </a:pPr>
            <a:r>
              <a:rPr lang="en-GB" b="1" i="1" dirty="0">
                <a:solidFill>
                  <a:srgbClr val="000000"/>
                </a:solidFill>
              </a:rPr>
              <a:t>Suggested action</a:t>
            </a:r>
          </a:p>
          <a:p>
            <a:pPr>
              <a:spcAft>
                <a:spcPts val="800"/>
              </a:spcAft>
            </a:pPr>
            <a:r>
              <a:rPr lang="en-GB" i="1" dirty="0">
                <a:solidFill>
                  <a:srgbClr val="000000"/>
                </a:solidFill>
              </a:rPr>
              <a:t>Internal</a:t>
            </a:r>
            <a:r>
              <a:rPr lang="en-GB" dirty="0">
                <a:solidFill>
                  <a:srgbClr val="000000"/>
                </a:solidFill>
              </a:rPr>
              <a:t> - develop a competitive pricing strategy balancing profitability with affordability</a:t>
            </a:r>
          </a:p>
          <a:p>
            <a:pPr>
              <a:spcAft>
                <a:spcPts val="800"/>
              </a:spcAft>
            </a:pPr>
            <a:r>
              <a:rPr lang="en-GB" dirty="0">
                <a:solidFill>
                  <a:srgbClr val="000000"/>
                </a:solidFill>
              </a:rPr>
              <a:t>for the contractor</a:t>
            </a:r>
          </a:p>
          <a:p>
            <a:endParaRPr lang="en-GB" sz="1600" dirty="0">
              <a:solidFill>
                <a:srgbClr val="000000"/>
              </a:solidFill>
            </a:endParaRPr>
          </a:p>
        </p:txBody>
      </p:sp>
    </p:spTree>
    <p:extLst>
      <p:ext uri="{BB962C8B-B14F-4D97-AF65-F5344CB8AC3E}">
        <p14:creationId xmlns:p14="http://schemas.microsoft.com/office/powerpoint/2010/main" val="5978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1000"/>
                                        <p:tgtEl>
                                          <p:spTgt spid="5">
                                            <p:txEl>
                                              <p:pRg st="7" end="7"/>
                                            </p:txEl>
                                          </p:spTgt>
                                        </p:tgtEl>
                                      </p:cBhvr>
                                    </p:animEffect>
                                    <p:anim calcmode="lin" valueType="num">
                                      <p:cBhvr>
                                        <p:cTn id="1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1000"/>
                                        <p:tgtEl>
                                          <p:spTgt spid="5">
                                            <p:txEl>
                                              <p:pRg st="8" end="8"/>
                                            </p:txEl>
                                          </p:spTgt>
                                        </p:tgtEl>
                                      </p:cBhvr>
                                    </p:animEffect>
                                    <p:anim calcmode="lin" valueType="num">
                                      <p:cBhvr>
                                        <p:cTn id="1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73E9500C-68F1-832A-B275-47E0624BFB77}"/>
              </a:ext>
            </a:extLst>
          </p:cNvPr>
          <p:cNvSpPr txBox="1"/>
          <p:nvPr/>
        </p:nvSpPr>
        <p:spPr>
          <a:xfrm>
            <a:off x="435360" y="1733521"/>
            <a:ext cx="11318232" cy="3416320"/>
          </a:xfrm>
          <a:prstGeom prst="rect">
            <a:avLst/>
          </a:prstGeom>
          <a:noFill/>
        </p:spPr>
        <p:txBody>
          <a:bodyPr wrap="square" rtlCol="0">
            <a:spAutoFit/>
          </a:bodyPr>
          <a:lstStyle/>
          <a:p>
            <a:r>
              <a:rPr lang="en-GB" dirty="0">
                <a:solidFill>
                  <a:schemeClr val="bg2">
                    <a:lumMod val="10000"/>
                  </a:schemeClr>
                </a:solidFill>
              </a:rPr>
              <a:t>You will often be asked how your application </a:t>
            </a:r>
            <a:r>
              <a:rPr lang="en-GB" b="1" dirty="0">
                <a:solidFill>
                  <a:schemeClr val="bg2">
                    <a:lumMod val="10000"/>
                  </a:schemeClr>
                </a:solidFill>
              </a:rPr>
              <a:t>contributes to other policies</a:t>
            </a:r>
            <a:r>
              <a:rPr lang="en-GB" dirty="0">
                <a:solidFill>
                  <a:schemeClr val="bg2">
                    <a:lumMod val="10000"/>
                  </a:schemeClr>
                </a:solidFill>
              </a:rPr>
              <a:t>.</a:t>
            </a:r>
          </a:p>
          <a:p>
            <a:r>
              <a:rPr lang="en-GB" dirty="0">
                <a:solidFill>
                  <a:schemeClr val="bg2">
                    <a:lumMod val="10000"/>
                  </a:schemeClr>
                </a:solidFill>
              </a:rPr>
              <a:t> </a:t>
            </a:r>
          </a:p>
          <a:p>
            <a:r>
              <a:rPr lang="en-GB" dirty="0">
                <a:solidFill>
                  <a:schemeClr val="bg2">
                    <a:lumMod val="10000"/>
                  </a:schemeClr>
                </a:solidFill>
              </a:rPr>
              <a:t>These policies can and will vary but some examples include</a:t>
            </a:r>
          </a:p>
          <a:p>
            <a:pPr marL="342900" indent="-342900">
              <a:buFont typeface="Arial" panose="020B0604020202020204" pitchFamily="34" charset="0"/>
              <a:buChar char="•"/>
            </a:pPr>
            <a:r>
              <a:rPr lang="en-GB" dirty="0">
                <a:solidFill>
                  <a:schemeClr val="bg2">
                    <a:lumMod val="10000"/>
                  </a:schemeClr>
                </a:solidFill>
              </a:rPr>
              <a:t>Net Zero, Nature Recovery or similar</a:t>
            </a:r>
          </a:p>
          <a:p>
            <a:pPr marL="342900" indent="-342900">
              <a:buFont typeface="Arial" panose="020B0604020202020204" pitchFamily="34" charset="0"/>
              <a:buChar char="•"/>
            </a:pPr>
            <a:r>
              <a:rPr lang="en-GB" dirty="0">
                <a:solidFill>
                  <a:schemeClr val="bg2">
                    <a:lumMod val="10000"/>
                  </a:schemeClr>
                </a:solidFill>
              </a:rPr>
              <a:t>Local policies - e.g., the funder; a borough or district council’s policies</a:t>
            </a:r>
          </a:p>
          <a:p>
            <a:pPr marL="342900" indent="-342900">
              <a:buFont typeface="Arial" panose="020B0604020202020204" pitchFamily="34" charset="0"/>
              <a:buChar char="•"/>
            </a:pPr>
            <a:r>
              <a:rPr lang="en-GB" dirty="0">
                <a:solidFill>
                  <a:schemeClr val="bg2">
                    <a:lumMod val="10000"/>
                  </a:schemeClr>
                </a:solidFill>
              </a:rPr>
              <a:t>Policies that relate to the target audience or sector that you are working in</a:t>
            </a:r>
          </a:p>
          <a:p>
            <a:pPr marL="342900" indent="-342900">
              <a:buFont typeface="Arial" panose="020B0604020202020204" pitchFamily="34" charset="0"/>
              <a:buChar char="•"/>
            </a:pPr>
            <a:endParaRPr lang="en-GB" dirty="0">
              <a:solidFill>
                <a:schemeClr val="bg2">
                  <a:lumMod val="10000"/>
                </a:schemeClr>
              </a:solidFill>
            </a:endParaRPr>
          </a:p>
          <a:p>
            <a:r>
              <a:rPr lang="en-GB" dirty="0">
                <a:solidFill>
                  <a:schemeClr val="bg2">
                    <a:lumMod val="10000"/>
                  </a:schemeClr>
                </a:solidFill>
              </a:rPr>
              <a:t>You will need to read and understand these policies and, importantly, </a:t>
            </a:r>
            <a:r>
              <a:rPr lang="en-GB" b="1" dirty="0">
                <a:solidFill>
                  <a:schemeClr val="bg2">
                    <a:lumMod val="10000"/>
                  </a:schemeClr>
                </a:solidFill>
              </a:rPr>
              <a:t>demonstrate</a:t>
            </a:r>
            <a:r>
              <a:rPr lang="en-GB" dirty="0">
                <a:solidFill>
                  <a:schemeClr val="bg2">
                    <a:lumMod val="10000"/>
                  </a:schemeClr>
                </a:solidFill>
              </a:rPr>
              <a:t> how your application contributes to these</a:t>
            </a:r>
          </a:p>
          <a:p>
            <a:endParaRPr lang="en-GB" dirty="0">
              <a:solidFill>
                <a:schemeClr val="bg2">
                  <a:lumMod val="10000"/>
                </a:schemeClr>
              </a:solidFill>
            </a:endParaRPr>
          </a:p>
          <a:p>
            <a:r>
              <a:rPr lang="en-GB" b="1" dirty="0">
                <a:solidFill>
                  <a:schemeClr val="bg2">
                    <a:lumMod val="10000"/>
                  </a:schemeClr>
                </a:solidFill>
              </a:rPr>
              <a:t>Action</a:t>
            </a:r>
          </a:p>
          <a:p>
            <a:pPr marL="285750" indent="-285750">
              <a:buFont typeface="Arial" panose="020B0604020202020204" pitchFamily="34" charset="0"/>
              <a:buChar char="•"/>
            </a:pPr>
            <a:r>
              <a:rPr lang="en-GB" dirty="0">
                <a:solidFill>
                  <a:schemeClr val="bg2">
                    <a:lumMod val="10000"/>
                  </a:schemeClr>
                </a:solidFill>
              </a:rPr>
              <a:t>Identify &amp; Demonstrate how your application aligns with funders policies</a:t>
            </a:r>
          </a:p>
        </p:txBody>
      </p:sp>
      <p:sp>
        <p:nvSpPr>
          <p:cNvPr id="4" name="Rectangle 3">
            <a:extLst>
              <a:ext uri="{FF2B5EF4-FFF2-40B4-BE49-F238E27FC236}">
                <a16:creationId xmlns:a16="http://schemas.microsoft.com/office/drawing/2014/main" id="{60509553-152A-FC8F-99CD-8545EB7B5AB2}"/>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What makes a strong funding application - Funders policies</a:t>
            </a:r>
          </a:p>
        </p:txBody>
      </p:sp>
    </p:spTree>
    <p:extLst>
      <p:ext uri="{BB962C8B-B14F-4D97-AF65-F5344CB8AC3E}">
        <p14:creationId xmlns:p14="http://schemas.microsoft.com/office/powerpoint/2010/main" val="908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Rectangle 3">
            <a:extLst>
              <a:ext uri="{FF2B5EF4-FFF2-40B4-BE49-F238E27FC236}">
                <a16:creationId xmlns:a16="http://schemas.microsoft.com/office/drawing/2014/main" id="{24F077DA-B115-F2B4-8D5F-FC4AECAB46F4}"/>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Housekeeping</a:t>
            </a:r>
          </a:p>
        </p:txBody>
      </p:sp>
      <p:pic>
        <p:nvPicPr>
          <p:cNvPr id="3" name="Picture 2" descr="ANd9GcQDbnZjiZGWX2e9XodTSC-fy3FehFAnVIlcZImm-jJR6C-sKMFZXW6yfw">
            <a:hlinkClick r:id="rId7"/>
            <a:extLst>
              <a:ext uri="{FF2B5EF4-FFF2-40B4-BE49-F238E27FC236}">
                <a16:creationId xmlns:a16="http://schemas.microsoft.com/office/drawing/2014/main" id="{9D54F1CE-2E2C-68DF-7866-79D4A77935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3067" y="1495813"/>
            <a:ext cx="1436809" cy="13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rsmith\AppData\Local\Microsoft\Windows\Temporary Internet Files\Content.IE5\DZBHRI8U\MC900250821[1].wmf">
            <a:extLst>
              <a:ext uri="{FF2B5EF4-FFF2-40B4-BE49-F238E27FC236}">
                <a16:creationId xmlns:a16="http://schemas.microsoft.com/office/drawing/2014/main" id="{759DA59B-C14A-8F6A-54AB-42644E5501E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9402" y="3138596"/>
            <a:ext cx="1249363"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Camera">
            <a:extLst>
              <a:ext uri="{FF2B5EF4-FFF2-40B4-BE49-F238E27FC236}">
                <a16:creationId xmlns:a16="http://schemas.microsoft.com/office/drawing/2014/main" id="{A9527C56-B06D-5A77-9956-F1B6999AE1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21331" y="3724398"/>
            <a:ext cx="1320497" cy="1320497"/>
          </a:xfrm>
          <a:prstGeom prst="rect">
            <a:avLst/>
          </a:prstGeom>
        </p:spPr>
      </p:pic>
      <p:pic>
        <p:nvPicPr>
          <p:cNvPr id="1026" name="Picture 2" descr="Pin on картинки">
            <a:extLst>
              <a:ext uri="{FF2B5EF4-FFF2-40B4-BE49-F238E27FC236}">
                <a16:creationId xmlns:a16="http://schemas.microsoft.com/office/drawing/2014/main" id="{0B99E2F0-5A14-2E11-CF1B-EBF79287E69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10606"/>
          <a:stretch/>
        </p:blipFill>
        <p:spPr bwMode="auto">
          <a:xfrm>
            <a:off x="1039108" y="1325480"/>
            <a:ext cx="1665992" cy="18413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lent Phone Stock Illustrations – 1,006 Silent Phone Stock Illustrations,  Vectors &amp; Clipart - Dreamstime">
            <a:extLst>
              <a:ext uri="{FF2B5EF4-FFF2-40B4-BE49-F238E27FC236}">
                <a16:creationId xmlns:a16="http://schemas.microsoft.com/office/drawing/2014/main" id="{7C4089C7-6C60-AEFE-5984-25FA6575A96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6792" r="23561" b="9584"/>
          <a:stretch/>
        </p:blipFill>
        <p:spPr bwMode="auto">
          <a:xfrm rot="-1440000">
            <a:off x="9277905" y="1450781"/>
            <a:ext cx="1094428" cy="163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44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B0BFDD33-D3FB-6AB1-25E9-395088A62BC7}"/>
              </a:ext>
            </a:extLst>
          </p:cNvPr>
          <p:cNvSpPr txBox="1"/>
          <p:nvPr/>
        </p:nvSpPr>
        <p:spPr>
          <a:xfrm>
            <a:off x="6365794" y="3102528"/>
            <a:ext cx="2443013" cy="584775"/>
          </a:xfrm>
          <a:prstGeom prst="rect">
            <a:avLst/>
          </a:prstGeom>
          <a:noFill/>
        </p:spPr>
        <p:txBody>
          <a:bodyPr wrap="square" rtlCol="0">
            <a:spAutoFit/>
          </a:bodyPr>
          <a:lstStyle/>
          <a:p>
            <a:r>
              <a:rPr lang="en-GB" sz="3200" b="1" dirty="0">
                <a:solidFill>
                  <a:schemeClr val="bg2">
                    <a:lumMod val="10000"/>
                  </a:schemeClr>
                </a:solidFill>
              </a:rPr>
              <a:t>Back in ten!</a:t>
            </a:r>
          </a:p>
        </p:txBody>
      </p:sp>
      <p:sp>
        <p:nvSpPr>
          <p:cNvPr id="5" name="Rectangle 4">
            <a:extLst>
              <a:ext uri="{FF2B5EF4-FFF2-40B4-BE49-F238E27FC236}">
                <a16:creationId xmlns:a16="http://schemas.microsoft.com/office/drawing/2014/main" id="{8B17C350-FF06-777F-FEAB-749E5EF6E1E6}"/>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Comfort break</a:t>
            </a:r>
          </a:p>
        </p:txBody>
      </p:sp>
      <p:pic>
        <p:nvPicPr>
          <p:cNvPr id="3074" name="Picture 2" descr="10 minute Cut Out Stock Images &amp; Pictures - Alamy">
            <a:extLst>
              <a:ext uri="{FF2B5EF4-FFF2-40B4-BE49-F238E27FC236}">
                <a16:creationId xmlns:a16="http://schemas.microsoft.com/office/drawing/2014/main" id="{496F9F43-0757-C16C-305C-249343E647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9734"/>
          <a:stretch/>
        </p:blipFill>
        <p:spPr bwMode="auto">
          <a:xfrm>
            <a:off x="8412977" y="2031652"/>
            <a:ext cx="2766305" cy="267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33. British Slang – Cuppa | Immersion in English - Makes You Perfect">
            <a:extLst>
              <a:ext uri="{FF2B5EF4-FFF2-40B4-BE49-F238E27FC236}">
                <a16:creationId xmlns:a16="http://schemas.microsoft.com/office/drawing/2014/main" id="{D1E8155B-97BA-2CB4-2FEB-D1E9F99D9D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964" y="1825184"/>
            <a:ext cx="4011386" cy="308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2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20997773-A0AA-9898-9A09-AF53D57D4C70}"/>
              </a:ext>
            </a:extLst>
          </p:cNvPr>
          <p:cNvSpPr txBox="1"/>
          <p:nvPr/>
        </p:nvSpPr>
        <p:spPr>
          <a:xfrm>
            <a:off x="314325" y="1337221"/>
            <a:ext cx="9837634" cy="4247317"/>
          </a:xfrm>
          <a:prstGeom prst="rect">
            <a:avLst/>
          </a:prstGeom>
          <a:noFill/>
        </p:spPr>
        <p:txBody>
          <a:bodyPr wrap="square" rtlCol="0">
            <a:spAutoFit/>
          </a:bodyPr>
          <a:lstStyle/>
          <a:p>
            <a:r>
              <a:rPr lang="en-GB" dirty="0">
                <a:solidFill>
                  <a:schemeClr val="bg2">
                    <a:lumMod val="10000"/>
                  </a:schemeClr>
                </a:solidFill>
              </a:rPr>
              <a:t>Develop your risk assessment</a:t>
            </a:r>
          </a:p>
          <a:p>
            <a:endParaRPr lang="en-GB" dirty="0">
              <a:solidFill>
                <a:schemeClr val="bg2">
                  <a:lumMod val="10000"/>
                </a:schemeClr>
              </a:solidFill>
            </a:endParaRPr>
          </a:p>
          <a:p>
            <a:r>
              <a:rPr lang="en-GB" dirty="0">
                <a:solidFill>
                  <a:schemeClr val="bg2">
                    <a:lumMod val="10000"/>
                  </a:schemeClr>
                </a:solidFill>
              </a:rPr>
              <a:t>It is always a good exercise to do for your own benefit</a:t>
            </a:r>
          </a:p>
          <a:p>
            <a:r>
              <a:rPr lang="en-GB" dirty="0">
                <a:solidFill>
                  <a:schemeClr val="bg2">
                    <a:lumMod val="10000"/>
                  </a:schemeClr>
                </a:solidFill>
              </a:rPr>
              <a:t>It shows funders that you have thought about the risks the project faces or may face</a:t>
            </a:r>
          </a:p>
          <a:p>
            <a:r>
              <a:rPr lang="en-GB" dirty="0">
                <a:solidFill>
                  <a:schemeClr val="bg2">
                    <a:lumMod val="10000"/>
                  </a:schemeClr>
                </a:solidFill>
              </a:rPr>
              <a:t>More importantly, it shows funders that you have taken steps to mitigate your risks</a:t>
            </a:r>
          </a:p>
          <a:p>
            <a:endParaRPr lang="en-GB" dirty="0">
              <a:solidFill>
                <a:schemeClr val="bg2">
                  <a:lumMod val="10000"/>
                </a:schemeClr>
              </a:solidFill>
            </a:endParaRPr>
          </a:p>
          <a:p>
            <a:r>
              <a:rPr lang="en-GB" dirty="0">
                <a:solidFill>
                  <a:schemeClr val="bg2">
                    <a:lumMod val="10000"/>
                  </a:schemeClr>
                </a:solidFill>
                <a:hlinkClick r:id="rId7" action="ppaction://hlinksldjump">
                  <a:extLst>
                    <a:ext uri="{A12FA001-AC4F-418D-AE19-62706E023703}">
                      <ahyp:hlinkClr xmlns:ahyp="http://schemas.microsoft.com/office/drawing/2018/hyperlinkcolor" val="tx"/>
                    </a:ext>
                  </a:extLst>
                </a:hlinkClick>
              </a:rPr>
              <a:t>RR Example</a:t>
            </a:r>
            <a:endParaRPr lang="en-GB" dirty="0">
              <a:solidFill>
                <a:schemeClr val="bg2">
                  <a:lumMod val="10000"/>
                </a:schemeClr>
              </a:solidFill>
            </a:endParaRPr>
          </a:p>
          <a:p>
            <a:endParaRPr lang="en-GB" dirty="0">
              <a:solidFill>
                <a:schemeClr val="bg2">
                  <a:lumMod val="10000"/>
                </a:schemeClr>
              </a:solidFill>
            </a:endParaRPr>
          </a:p>
          <a:p>
            <a:r>
              <a:rPr lang="en-GB" dirty="0">
                <a:solidFill>
                  <a:schemeClr val="bg2">
                    <a:lumMod val="10000"/>
                  </a:schemeClr>
                </a:solidFill>
              </a:rPr>
              <a:t>Risk register document in the toolkit</a:t>
            </a:r>
          </a:p>
          <a:p>
            <a:endParaRPr lang="en-GB" dirty="0">
              <a:solidFill>
                <a:schemeClr val="bg2">
                  <a:lumMod val="10000"/>
                </a:schemeClr>
              </a:solidFill>
            </a:endParaRPr>
          </a:p>
          <a:p>
            <a:r>
              <a:rPr lang="en-GB" b="1" dirty="0">
                <a:solidFill>
                  <a:schemeClr val="bg2">
                    <a:lumMod val="10000"/>
                  </a:schemeClr>
                </a:solidFill>
              </a:rPr>
              <a:t>Actions</a:t>
            </a:r>
          </a:p>
          <a:p>
            <a:r>
              <a:rPr lang="en-GB" dirty="0">
                <a:solidFill>
                  <a:schemeClr val="bg2">
                    <a:lumMod val="10000"/>
                  </a:schemeClr>
                </a:solidFill>
              </a:rPr>
              <a:t>Work through this exercise – you don’t have to have hundreds of risks listed but there will always be some!</a:t>
            </a:r>
          </a:p>
          <a:p>
            <a:r>
              <a:rPr lang="en-GB" dirty="0">
                <a:solidFill>
                  <a:schemeClr val="bg2">
                    <a:lumMod val="10000"/>
                  </a:schemeClr>
                </a:solidFill>
              </a:rPr>
              <a:t> </a:t>
            </a:r>
          </a:p>
          <a:p>
            <a:pPr marL="285750" indent="-285750">
              <a:buFont typeface="Arial" panose="020B0604020202020204" pitchFamily="34" charset="0"/>
              <a:buChar char="•"/>
            </a:pPr>
            <a:endParaRPr lang="en-GB" dirty="0">
              <a:solidFill>
                <a:schemeClr val="bg2">
                  <a:lumMod val="10000"/>
                </a:schemeClr>
              </a:solidFill>
            </a:endParaRPr>
          </a:p>
        </p:txBody>
      </p:sp>
      <p:sp>
        <p:nvSpPr>
          <p:cNvPr id="4" name="Rectangle 3">
            <a:extLst>
              <a:ext uri="{FF2B5EF4-FFF2-40B4-BE49-F238E27FC236}">
                <a16:creationId xmlns:a16="http://schemas.microsoft.com/office/drawing/2014/main" id="{2B6BBF64-9B63-6982-05AD-50261F44E33A}"/>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What makes a strong funding application – Risk assessment</a:t>
            </a:r>
          </a:p>
        </p:txBody>
      </p:sp>
    </p:spTree>
    <p:extLst>
      <p:ext uri="{BB962C8B-B14F-4D97-AF65-F5344CB8AC3E}">
        <p14:creationId xmlns:p14="http://schemas.microsoft.com/office/powerpoint/2010/main" val="31409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1000"/>
                                        <p:tgtEl>
                                          <p:spTgt spid="3">
                                            <p:txEl>
                                              <p:pRg st="11" end="11"/>
                                            </p:txEl>
                                          </p:spTgt>
                                        </p:tgtEl>
                                      </p:cBhvr>
                                    </p:animEffect>
                                    <p:anim calcmode="lin" valueType="num">
                                      <p:cBhvr>
                                        <p:cTn id="1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02CE2F05-8C2C-1054-9233-FB10B24BB272}"/>
              </a:ext>
            </a:extLst>
          </p:cNvPr>
          <p:cNvGraphicFramePr>
            <a:graphicFrameLocks noGrp="1"/>
          </p:cNvGraphicFramePr>
          <p:nvPr>
            <p:extLst>
              <p:ext uri="{D42A27DB-BD31-4B8C-83A1-F6EECF244321}">
                <p14:modId xmlns:p14="http://schemas.microsoft.com/office/powerpoint/2010/main" val="2889038195"/>
              </p:ext>
            </p:extLst>
          </p:nvPr>
        </p:nvGraphicFramePr>
        <p:xfrm>
          <a:off x="275304" y="167147"/>
          <a:ext cx="11602062" cy="6663737"/>
        </p:xfrm>
        <a:graphic>
          <a:graphicData uri="http://schemas.openxmlformats.org/drawingml/2006/table">
            <a:tbl>
              <a:tblPr/>
              <a:tblGrid>
                <a:gridCol w="713014">
                  <a:extLst>
                    <a:ext uri="{9D8B030D-6E8A-4147-A177-3AD203B41FA5}">
                      <a16:colId xmlns:a16="http://schemas.microsoft.com/office/drawing/2014/main" val="3117374895"/>
                    </a:ext>
                  </a:extLst>
                </a:gridCol>
                <a:gridCol w="1128363">
                  <a:extLst>
                    <a:ext uri="{9D8B030D-6E8A-4147-A177-3AD203B41FA5}">
                      <a16:colId xmlns:a16="http://schemas.microsoft.com/office/drawing/2014/main" val="4004391275"/>
                    </a:ext>
                  </a:extLst>
                </a:gridCol>
                <a:gridCol w="498418">
                  <a:extLst>
                    <a:ext uri="{9D8B030D-6E8A-4147-A177-3AD203B41FA5}">
                      <a16:colId xmlns:a16="http://schemas.microsoft.com/office/drawing/2014/main" val="2636413942"/>
                    </a:ext>
                  </a:extLst>
                </a:gridCol>
                <a:gridCol w="713014">
                  <a:extLst>
                    <a:ext uri="{9D8B030D-6E8A-4147-A177-3AD203B41FA5}">
                      <a16:colId xmlns:a16="http://schemas.microsoft.com/office/drawing/2014/main" val="828757161"/>
                    </a:ext>
                  </a:extLst>
                </a:gridCol>
                <a:gridCol w="713014">
                  <a:extLst>
                    <a:ext uri="{9D8B030D-6E8A-4147-A177-3AD203B41FA5}">
                      <a16:colId xmlns:a16="http://schemas.microsoft.com/office/drawing/2014/main" val="2599781276"/>
                    </a:ext>
                  </a:extLst>
                </a:gridCol>
                <a:gridCol w="713014">
                  <a:extLst>
                    <a:ext uri="{9D8B030D-6E8A-4147-A177-3AD203B41FA5}">
                      <a16:colId xmlns:a16="http://schemas.microsoft.com/office/drawing/2014/main" val="2887233732"/>
                    </a:ext>
                  </a:extLst>
                </a:gridCol>
                <a:gridCol w="4984183">
                  <a:extLst>
                    <a:ext uri="{9D8B030D-6E8A-4147-A177-3AD203B41FA5}">
                      <a16:colId xmlns:a16="http://schemas.microsoft.com/office/drawing/2014/main" val="704025076"/>
                    </a:ext>
                  </a:extLst>
                </a:gridCol>
                <a:gridCol w="713014">
                  <a:extLst>
                    <a:ext uri="{9D8B030D-6E8A-4147-A177-3AD203B41FA5}">
                      <a16:colId xmlns:a16="http://schemas.microsoft.com/office/drawing/2014/main" val="1049230023"/>
                    </a:ext>
                  </a:extLst>
                </a:gridCol>
                <a:gridCol w="713014">
                  <a:extLst>
                    <a:ext uri="{9D8B030D-6E8A-4147-A177-3AD203B41FA5}">
                      <a16:colId xmlns:a16="http://schemas.microsoft.com/office/drawing/2014/main" val="2319040258"/>
                    </a:ext>
                  </a:extLst>
                </a:gridCol>
                <a:gridCol w="713014">
                  <a:extLst>
                    <a:ext uri="{9D8B030D-6E8A-4147-A177-3AD203B41FA5}">
                      <a16:colId xmlns:a16="http://schemas.microsoft.com/office/drawing/2014/main" val="2763996568"/>
                    </a:ext>
                  </a:extLst>
                </a:gridCol>
              </a:tblGrid>
              <a:tr h="409679">
                <a:tc>
                  <a:txBody>
                    <a:bodyPr/>
                    <a:lstStyle/>
                    <a:p>
                      <a:pPr algn="l" fontAlgn="ctr"/>
                      <a:r>
                        <a:rPr lang="en-GB" sz="900" b="1" i="0" u="none" strike="noStrike" dirty="0">
                          <a:solidFill>
                            <a:srgbClr val="FFFFFF"/>
                          </a:solidFill>
                          <a:effectLst/>
                          <a:latin typeface="Calibri" panose="020F0502020204030204" pitchFamily="34" charset="0"/>
                        </a:rPr>
                        <a:t>Risk Category</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dirty="0">
                          <a:solidFill>
                            <a:srgbClr val="FFFFFF"/>
                          </a:solidFill>
                          <a:effectLst/>
                          <a:latin typeface="Calibri" panose="020F0502020204030204" pitchFamily="34" charset="0"/>
                        </a:rPr>
                        <a:t>Issue</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a:solidFill>
                            <a:srgbClr val="FFFFFF"/>
                          </a:solidFill>
                          <a:effectLst/>
                          <a:latin typeface="Calibri" panose="020F0502020204030204" pitchFamily="34" charset="0"/>
                        </a:rPr>
                        <a:t>Owner</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Calibri" panose="020F0502020204030204" pitchFamily="34" charset="0"/>
                        </a:rPr>
                        <a:t>Likelihood</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Calibri" panose="020F0502020204030204" pitchFamily="34" charset="0"/>
                        </a:rPr>
                        <a:t>Severity</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Calibri" panose="020F0502020204030204" pitchFamily="34" charset="0"/>
                        </a:rPr>
                        <a:t>Score</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l" fontAlgn="ctr"/>
                      <a:r>
                        <a:rPr lang="en-GB" sz="900" b="1" i="0" u="none" strike="noStrike">
                          <a:solidFill>
                            <a:srgbClr val="FFFFFF"/>
                          </a:solidFill>
                          <a:effectLst/>
                          <a:latin typeface="Calibri" panose="020F0502020204030204" pitchFamily="34" charset="0"/>
                        </a:rPr>
                        <a:t>Mitigation plan</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Calibri" panose="020F0502020204030204" pitchFamily="34" charset="0"/>
                        </a:rPr>
                        <a:t>Residual risk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Calibri" panose="020F0502020204030204" pitchFamily="34" charset="0"/>
                        </a:rPr>
                        <a:t>Residual severity</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900" b="1" i="0" u="none" strike="noStrike">
                          <a:solidFill>
                            <a:srgbClr val="FFFFFF"/>
                          </a:solidFill>
                          <a:effectLst/>
                          <a:latin typeface="Calibri" panose="020F0502020204030204" pitchFamily="34" charset="0"/>
                        </a:rPr>
                        <a:t>Residual score</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533094495"/>
                  </a:ext>
                </a:extLst>
              </a:tr>
              <a:tr h="475226">
                <a:tc>
                  <a:txBody>
                    <a:bodyPr/>
                    <a:lstStyle/>
                    <a:p>
                      <a:pPr algn="l" fontAlgn="ctr"/>
                      <a:r>
                        <a:rPr lang="en-GB" sz="900" b="1" i="0" u="none" strike="noStrike">
                          <a:solidFill>
                            <a:srgbClr val="000000"/>
                          </a:solidFill>
                          <a:effectLst/>
                          <a:latin typeface="Calibri" panose="020F0502020204030204" pitchFamily="34" charset="0"/>
                        </a:rPr>
                        <a:t>Performance</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Delay to start of project</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000000"/>
                          </a:solidFill>
                          <a:effectLst/>
                          <a:latin typeface="Calibri" panose="020F0502020204030204" pitchFamily="34" charset="0"/>
                        </a:rPr>
                        <a:t>RS</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5</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8</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40</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900" b="1" i="0" u="none" strike="noStrike">
                          <a:solidFill>
                            <a:srgbClr val="000000"/>
                          </a:solidFill>
                          <a:effectLst/>
                          <a:latin typeface="Calibri" panose="020F0502020204030204" pitchFamily="34" charset="0"/>
                        </a:rPr>
                        <a:t>Early inception meeting, agreeement on project scope and adjustment to delivery timescales if appropriate.</a:t>
                      </a:r>
                      <a:br>
                        <a:rPr lang="en-GB" sz="900" b="1" i="0" u="none" strike="noStrike">
                          <a:solidFill>
                            <a:srgbClr val="000000"/>
                          </a:solidFill>
                          <a:effectLst/>
                          <a:latin typeface="Calibri" panose="020F0502020204030204" pitchFamily="34" charset="0"/>
                        </a:rPr>
                      </a:br>
                      <a:r>
                        <a:rPr lang="en-GB" sz="900" b="1" i="0" u="none" strike="noStrike">
                          <a:solidFill>
                            <a:srgbClr val="000000"/>
                          </a:solidFill>
                          <a:effectLst/>
                          <a:latin typeface="Calibri" panose="020F0502020204030204" pitchFamily="34" charset="0"/>
                        </a:rPr>
                        <a:t>Ensure additional resources available to help shorten delivery timescales - we have additional resources that can be called apon if required</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2</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2</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4</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1464117"/>
                  </a:ext>
                </a:extLst>
              </a:tr>
              <a:tr h="475226">
                <a:tc>
                  <a:txBody>
                    <a:bodyPr/>
                    <a:lstStyle/>
                    <a:p>
                      <a:pPr algn="l" fontAlgn="ctr"/>
                      <a:r>
                        <a:rPr lang="en-GB" sz="900" b="1" i="0" u="none" strike="noStrike">
                          <a:solidFill>
                            <a:srgbClr val="000000"/>
                          </a:solidFill>
                          <a:effectLst/>
                          <a:latin typeface="Calibri" panose="020F0502020204030204" pitchFamily="34" charset="0"/>
                        </a:rPr>
                        <a:t>Performance</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96328598"/>
                  </a:ext>
                </a:extLst>
              </a:tr>
              <a:tr h="475226">
                <a:tc>
                  <a:txBody>
                    <a:bodyPr/>
                    <a:lstStyle/>
                    <a:p>
                      <a:pPr algn="l" fontAlgn="ctr"/>
                      <a:r>
                        <a:rPr lang="en-GB" sz="900" b="1" i="0" u="none" strike="noStrike" dirty="0">
                          <a:solidFill>
                            <a:srgbClr val="000000"/>
                          </a:solidFill>
                          <a:effectLst/>
                          <a:latin typeface="Calibri" panose="020F0502020204030204" pitchFamily="34" charset="0"/>
                        </a:rPr>
                        <a:t>Performance</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4733977"/>
                  </a:ext>
                </a:extLst>
              </a:tr>
              <a:tr h="475226">
                <a:tc>
                  <a:txBody>
                    <a:bodyPr/>
                    <a:lstStyle/>
                    <a:p>
                      <a:pPr algn="l" fontAlgn="ctr"/>
                      <a:r>
                        <a:rPr lang="en-GB" sz="900" b="1" i="0" u="none" strike="noStrike">
                          <a:solidFill>
                            <a:srgbClr val="000000"/>
                          </a:solidFill>
                          <a:effectLst/>
                          <a:latin typeface="Calibri" panose="020F0502020204030204" pitchFamily="34" charset="0"/>
                        </a:rPr>
                        <a:t>Operations</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617663422"/>
                  </a:ext>
                </a:extLst>
              </a:tr>
              <a:tr h="475226">
                <a:tc>
                  <a:txBody>
                    <a:bodyPr/>
                    <a:lstStyle/>
                    <a:p>
                      <a:pPr algn="l" fontAlgn="ctr"/>
                      <a:r>
                        <a:rPr lang="en-GB" sz="900" b="1" i="0" u="none" strike="noStrike" dirty="0">
                          <a:solidFill>
                            <a:srgbClr val="000000"/>
                          </a:solidFill>
                          <a:effectLst/>
                          <a:latin typeface="Calibri" panose="020F0502020204030204" pitchFamily="34" charset="0"/>
                        </a:rPr>
                        <a:t>Operations</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4814888"/>
                  </a:ext>
                </a:extLst>
              </a:tr>
              <a:tr h="475226">
                <a:tc>
                  <a:txBody>
                    <a:bodyPr/>
                    <a:lstStyle/>
                    <a:p>
                      <a:pPr algn="l" fontAlgn="ctr"/>
                      <a:r>
                        <a:rPr lang="en-GB" sz="900" b="1" i="0" u="none" strike="noStrike">
                          <a:solidFill>
                            <a:srgbClr val="000000"/>
                          </a:solidFill>
                          <a:effectLst/>
                          <a:latin typeface="Calibri" panose="020F0502020204030204" pitchFamily="34" charset="0"/>
                        </a:rPr>
                        <a:t>Operations</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5601453"/>
                  </a:ext>
                </a:extLst>
              </a:tr>
              <a:tr h="475226">
                <a:tc>
                  <a:txBody>
                    <a:bodyPr/>
                    <a:lstStyle/>
                    <a:p>
                      <a:pPr algn="l" fontAlgn="ctr"/>
                      <a:r>
                        <a:rPr lang="en-GB" sz="900" b="1" i="0" u="none" strike="noStrike">
                          <a:solidFill>
                            <a:srgbClr val="000000"/>
                          </a:solidFill>
                          <a:effectLst/>
                          <a:latin typeface="Calibri" panose="020F0502020204030204" pitchFamily="34" charset="0"/>
                        </a:rPr>
                        <a:t>Operations</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3474522"/>
                  </a:ext>
                </a:extLst>
              </a:tr>
              <a:tr h="475226">
                <a:tc>
                  <a:txBody>
                    <a:bodyPr/>
                    <a:lstStyle/>
                    <a:p>
                      <a:pPr algn="l" fontAlgn="ctr"/>
                      <a:r>
                        <a:rPr lang="en-GB" sz="900" b="1" i="0" u="none" strike="noStrike" dirty="0">
                          <a:solidFill>
                            <a:srgbClr val="000000"/>
                          </a:solidFill>
                          <a:effectLst/>
                          <a:latin typeface="Calibri" panose="020F0502020204030204" pitchFamily="34" charset="0"/>
                        </a:rPr>
                        <a:t>Financial</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624011273"/>
                  </a:ext>
                </a:extLst>
              </a:tr>
              <a:tr h="475226">
                <a:tc>
                  <a:txBody>
                    <a:bodyPr/>
                    <a:lstStyle/>
                    <a:p>
                      <a:pPr algn="l" fontAlgn="ctr"/>
                      <a:r>
                        <a:rPr lang="en-GB" sz="900" b="1" i="0" u="none" strike="noStrike" dirty="0">
                          <a:solidFill>
                            <a:srgbClr val="000000"/>
                          </a:solidFill>
                          <a:effectLst/>
                          <a:latin typeface="Calibri" panose="020F0502020204030204" pitchFamily="34" charset="0"/>
                        </a:rPr>
                        <a:t>Financial</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5625843"/>
                  </a:ext>
                </a:extLst>
              </a:tr>
              <a:tr h="475226">
                <a:tc>
                  <a:txBody>
                    <a:bodyPr/>
                    <a:lstStyle/>
                    <a:p>
                      <a:pPr algn="l" fontAlgn="ctr"/>
                      <a:r>
                        <a:rPr lang="en-GB" sz="900" b="1" i="0" u="none" strike="noStrike" dirty="0">
                          <a:solidFill>
                            <a:srgbClr val="000000"/>
                          </a:solidFill>
                          <a:effectLst/>
                          <a:latin typeface="Calibri" panose="020F0502020204030204" pitchFamily="34" charset="0"/>
                        </a:rPr>
                        <a:t>External</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45552272"/>
                  </a:ext>
                </a:extLst>
              </a:tr>
              <a:tr h="475226">
                <a:tc>
                  <a:txBody>
                    <a:bodyPr/>
                    <a:lstStyle/>
                    <a:p>
                      <a:pPr algn="l" fontAlgn="ctr"/>
                      <a:r>
                        <a:rPr lang="en-GB" sz="900" b="1" i="0" u="none" strike="noStrike" dirty="0">
                          <a:solidFill>
                            <a:srgbClr val="000000"/>
                          </a:solidFill>
                          <a:effectLst/>
                          <a:latin typeface="Calibri" panose="020F0502020204030204" pitchFamily="34" charset="0"/>
                        </a:rPr>
                        <a:t>External</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900" b="1" i="0" u="none" strike="noStrike">
                          <a:solidFill>
                            <a:srgbClr val="000000"/>
                          </a:solidFill>
                          <a:effectLst/>
                          <a:latin typeface="Calibri" panose="020F0502020204030204" pitchFamily="34" charset="0"/>
                        </a:rPr>
                        <a:t> </a:t>
                      </a:r>
                    </a:p>
                  </a:txBody>
                  <a:tcPr marL="2706" marR="2706" marT="270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8774533"/>
                  </a:ext>
                </a:extLst>
              </a:tr>
              <a:tr h="475226">
                <a:tc>
                  <a:txBody>
                    <a:bodyPr/>
                    <a:lstStyle/>
                    <a:p>
                      <a:pPr algn="l" fontAlgn="b"/>
                      <a:endParaRPr lang="en-GB" sz="900" b="1" i="0" u="none" strike="noStrike" dirty="0">
                        <a:solidFill>
                          <a:srgbClr val="000000"/>
                        </a:solidFill>
                        <a:effectLst/>
                        <a:latin typeface="Calibri" panose="020F0502020204030204" pitchFamily="34" charset="0"/>
                      </a:endParaRPr>
                    </a:p>
                  </a:txBody>
                  <a:tcPr marL="2706" marR="2706" marT="2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900" b="1" i="0" u="none" strike="noStrike">
                          <a:solidFill>
                            <a:srgbClr val="000000"/>
                          </a:solidFill>
                          <a:effectLst/>
                          <a:latin typeface="Calibri" panose="020F0502020204030204" pitchFamily="34" charset="0"/>
                        </a:rPr>
                        <a:t> </a:t>
                      </a:r>
                    </a:p>
                  </a:txBody>
                  <a:tcPr marL="2706" marR="2706" marT="2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900" b="1" i="0" u="none" strike="noStrike">
                          <a:solidFill>
                            <a:srgbClr val="000000"/>
                          </a:solidFill>
                          <a:effectLst/>
                          <a:latin typeface="Calibri" panose="020F0502020204030204" pitchFamily="34" charset="0"/>
                        </a:rPr>
                        <a:t> </a:t>
                      </a:r>
                    </a:p>
                  </a:txBody>
                  <a:tcPr marL="2706" marR="2706" marT="2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GB" sz="900" b="1" i="0" u="none" strike="noStrike" dirty="0">
                          <a:solidFill>
                            <a:srgbClr val="000000"/>
                          </a:solidFill>
                          <a:effectLst/>
                          <a:latin typeface="Calibri" panose="020F0502020204030204" pitchFamily="34" charset="0"/>
                        </a:rPr>
                        <a:t> </a:t>
                      </a:r>
                    </a:p>
                  </a:txBody>
                  <a:tcPr marL="2706" marR="2706" marT="2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066946125"/>
                  </a:ext>
                </a:extLst>
              </a:tr>
              <a:tr h="475226">
                <a:tc>
                  <a:txBody>
                    <a:bodyPr/>
                    <a:lstStyle/>
                    <a:p>
                      <a:pPr algn="l" fontAlgn="b"/>
                      <a:endParaRPr lang="en-GB" sz="900" b="1" i="0" u="none" strike="noStrike" dirty="0">
                        <a:solidFill>
                          <a:srgbClr val="000000"/>
                        </a:solidFill>
                        <a:effectLst/>
                        <a:latin typeface="Calibri" panose="020F0502020204030204" pitchFamily="34" charset="0"/>
                      </a:endParaRPr>
                    </a:p>
                  </a:txBody>
                  <a:tcPr marL="2706" marR="2706" marT="2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1" i="0" u="none" strike="noStrike">
                          <a:solidFill>
                            <a:srgbClr val="000000"/>
                          </a:solidFill>
                          <a:effectLst/>
                          <a:latin typeface="Calibri" panose="020F0502020204030204" pitchFamily="34" charset="0"/>
                        </a:rPr>
                        <a:t> </a:t>
                      </a:r>
                    </a:p>
                  </a:txBody>
                  <a:tcPr marL="2706" marR="2706" marT="2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1" i="0" u="none" strike="noStrike">
                          <a:solidFill>
                            <a:srgbClr val="000000"/>
                          </a:solidFill>
                          <a:effectLst/>
                          <a:latin typeface="Calibri" panose="020F0502020204030204" pitchFamily="34" charset="0"/>
                        </a:rPr>
                        <a:t> </a:t>
                      </a:r>
                    </a:p>
                  </a:txBody>
                  <a:tcPr marL="2706" marR="2706" marT="2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1" i="0" u="none" strike="noStrike" dirty="0">
                          <a:solidFill>
                            <a:srgbClr val="000000"/>
                          </a:solidFill>
                          <a:effectLst/>
                          <a:latin typeface="Calibri" panose="020F0502020204030204" pitchFamily="34" charset="0"/>
                        </a:rPr>
                        <a:t> </a:t>
                      </a:r>
                    </a:p>
                  </a:txBody>
                  <a:tcPr marL="2706" marR="2706" marT="27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dirty="0">
                          <a:solidFill>
                            <a:srgbClr val="000000"/>
                          </a:solidFill>
                          <a:effectLst/>
                          <a:latin typeface="Calibri" panose="020F0502020204030204" pitchFamily="34" charset="0"/>
                        </a:rPr>
                        <a:t> </a:t>
                      </a:r>
                    </a:p>
                  </a:txBody>
                  <a:tcPr marL="2706" marR="2706" marT="27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3384042"/>
                  </a:ext>
                </a:extLst>
              </a:tr>
            </a:tbl>
          </a:graphicData>
        </a:graphic>
      </p:graphicFrame>
    </p:spTree>
    <p:extLst>
      <p:ext uri="{BB962C8B-B14F-4D97-AF65-F5344CB8AC3E}">
        <p14:creationId xmlns:p14="http://schemas.microsoft.com/office/powerpoint/2010/main" val="116809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20997773-A0AA-9898-9A09-AF53D57D4C70}"/>
              </a:ext>
            </a:extLst>
          </p:cNvPr>
          <p:cNvSpPr txBox="1"/>
          <p:nvPr/>
        </p:nvSpPr>
        <p:spPr>
          <a:xfrm>
            <a:off x="314324" y="1337221"/>
            <a:ext cx="11325225" cy="4154984"/>
          </a:xfrm>
          <a:prstGeom prst="rect">
            <a:avLst/>
          </a:prstGeom>
          <a:noFill/>
        </p:spPr>
        <p:txBody>
          <a:bodyPr wrap="square" rtlCol="0">
            <a:spAutoFit/>
          </a:bodyPr>
          <a:lstStyle/>
          <a:p>
            <a:r>
              <a:rPr lang="en-GB" sz="1600" dirty="0">
                <a:solidFill>
                  <a:srgbClr val="000000"/>
                </a:solidFill>
              </a:rPr>
              <a:t>Try to visualise yourself as the Evaluator/reviewer - Evaluators are time poor so the easier it is for them to read and understand your application, the better.</a:t>
            </a:r>
          </a:p>
          <a:p>
            <a:endParaRPr lang="en-GB" sz="1600" dirty="0">
              <a:solidFill>
                <a:srgbClr val="000000"/>
              </a:solidFill>
            </a:endParaRPr>
          </a:p>
          <a:p>
            <a:r>
              <a:rPr lang="en-GB" sz="1600" dirty="0">
                <a:solidFill>
                  <a:srgbClr val="000000"/>
                </a:solidFill>
              </a:rPr>
              <a:t>Use </a:t>
            </a:r>
            <a:r>
              <a:rPr lang="en-GB" sz="1600" b="1" dirty="0">
                <a:solidFill>
                  <a:srgbClr val="000000"/>
                </a:solidFill>
              </a:rPr>
              <a:t>‘Dynamic Writing’ </a:t>
            </a:r>
            <a:r>
              <a:rPr lang="en-GB" sz="1600" dirty="0">
                <a:solidFill>
                  <a:srgbClr val="000000"/>
                </a:solidFill>
              </a:rPr>
              <a:t>– only the words you need! Think</a:t>
            </a:r>
            <a:r>
              <a:rPr lang="en-GB" sz="1600" i="1" dirty="0">
                <a:solidFill>
                  <a:srgbClr val="000000"/>
                </a:solidFill>
              </a:rPr>
              <a:t> who, what, why, when, where &amp; how.</a:t>
            </a:r>
          </a:p>
          <a:p>
            <a:endParaRPr lang="en-GB" sz="1600" dirty="0">
              <a:solidFill>
                <a:srgbClr val="000000"/>
              </a:solidFill>
            </a:endParaRPr>
          </a:p>
          <a:p>
            <a:r>
              <a:rPr lang="en-GB" sz="1600" dirty="0">
                <a:solidFill>
                  <a:srgbClr val="000000"/>
                </a:solidFill>
              </a:rPr>
              <a:t>Structure – </a:t>
            </a:r>
          </a:p>
          <a:p>
            <a:pPr marL="190510" indent="-190510">
              <a:buFont typeface="Arial" panose="020B0604020202020204" pitchFamily="34" charset="0"/>
              <a:buChar char="•"/>
            </a:pPr>
            <a:r>
              <a:rPr lang="en-GB" sz="1600" dirty="0">
                <a:solidFill>
                  <a:srgbClr val="000000"/>
                </a:solidFill>
              </a:rPr>
              <a:t>one idea or point per paragraph </a:t>
            </a:r>
          </a:p>
          <a:p>
            <a:pPr marL="190510" indent="-190510">
              <a:buFont typeface="Arial" panose="020B0604020202020204" pitchFamily="34" charset="0"/>
              <a:buChar char="•"/>
            </a:pPr>
            <a:r>
              <a:rPr lang="en-GB" sz="1600" dirty="0">
                <a:solidFill>
                  <a:srgbClr val="000000"/>
                </a:solidFill>
              </a:rPr>
              <a:t>Use short sentences (15–20 words maximum)</a:t>
            </a:r>
          </a:p>
          <a:p>
            <a:endParaRPr lang="en-GB" sz="1600" dirty="0">
              <a:solidFill>
                <a:srgbClr val="000000"/>
              </a:solidFill>
            </a:endParaRPr>
          </a:p>
          <a:p>
            <a:r>
              <a:rPr lang="en-GB" sz="1600" dirty="0">
                <a:solidFill>
                  <a:srgbClr val="000000"/>
                </a:solidFill>
              </a:rPr>
              <a:t>Any form of summarising such as bullets, lists or headings and other text styling, such as the use of </a:t>
            </a:r>
            <a:r>
              <a:rPr lang="en-GB" sz="1600" b="1" dirty="0">
                <a:solidFill>
                  <a:srgbClr val="000000"/>
                </a:solidFill>
              </a:rPr>
              <a:t>bold text</a:t>
            </a:r>
            <a:r>
              <a:rPr lang="en-GB" sz="1600" dirty="0">
                <a:solidFill>
                  <a:srgbClr val="000000"/>
                </a:solidFill>
              </a:rPr>
              <a:t>, will aid document scanning. </a:t>
            </a:r>
          </a:p>
          <a:p>
            <a:endParaRPr lang="en-GB" sz="800" dirty="0">
              <a:solidFill>
                <a:srgbClr val="000000"/>
              </a:solidFill>
            </a:endParaRPr>
          </a:p>
          <a:p>
            <a:r>
              <a:rPr lang="en-GB" sz="1600" dirty="0">
                <a:solidFill>
                  <a:srgbClr val="000000"/>
                </a:solidFill>
              </a:rPr>
              <a:t>Avoid using technical jargon or acronyms – </a:t>
            </a:r>
            <a:r>
              <a:rPr lang="en-GB" sz="1600" b="1" dirty="0">
                <a:solidFill>
                  <a:srgbClr val="000000"/>
                </a:solidFill>
              </a:rPr>
              <a:t>if you have to, explain. </a:t>
            </a:r>
          </a:p>
          <a:p>
            <a:endParaRPr lang="en-GB" sz="800" dirty="0">
              <a:solidFill>
                <a:srgbClr val="000000"/>
              </a:solidFill>
            </a:endParaRPr>
          </a:p>
          <a:p>
            <a:r>
              <a:rPr lang="en-GB" sz="1600" dirty="0">
                <a:solidFill>
                  <a:srgbClr val="000000"/>
                </a:solidFill>
              </a:rPr>
              <a:t>The addition of a </a:t>
            </a:r>
            <a:r>
              <a:rPr lang="en-GB" sz="1600" b="1" dirty="0">
                <a:solidFill>
                  <a:srgbClr val="000000"/>
                </a:solidFill>
              </a:rPr>
              <a:t>glossary</a:t>
            </a:r>
            <a:r>
              <a:rPr lang="en-GB" sz="1600" dirty="0">
                <a:solidFill>
                  <a:srgbClr val="000000"/>
                </a:solidFill>
              </a:rPr>
              <a:t> can be useful. </a:t>
            </a:r>
          </a:p>
          <a:p>
            <a:endParaRPr lang="en-GB" sz="800" dirty="0">
              <a:solidFill>
                <a:srgbClr val="000000"/>
              </a:solidFill>
            </a:endParaRPr>
          </a:p>
          <a:p>
            <a:r>
              <a:rPr lang="en-GB" sz="1600" dirty="0">
                <a:solidFill>
                  <a:srgbClr val="000000"/>
                </a:solidFill>
              </a:rPr>
              <a:t>Consistency - </a:t>
            </a:r>
            <a:r>
              <a:rPr lang="en-GB" sz="1600" b="1" dirty="0">
                <a:solidFill>
                  <a:srgbClr val="000000"/>
                </a:solidFill>
              </a:rPr>
              <a:t>Important</a:t>
            </a:r>
            <a:r>
              <a:rPr lang="en-GB" sz="1600" dirty="0">
                <a:solidFill>
                  <a:srgbClr val="000000"/>
                </a:solidFill>
              </a:rPr>
              <a:t> when there may be different people writing different sections of an application</a:t>
            </a:r>
          </a:p>
          <a:p>
            <a:endParaRPr lang="en-GB" sz="1600" dirty="0">
              <a:solidFill>
                <a:srgbClr val="000000"/>
              </a:solidFill>
            </a:endParaRPr>
          </a:p>
        </p:txBody>
      </p:sp>
      <p:sp>
        <p:nvSpPr>
          <p:cNvPr id="4" name="Rectangle 3">
            <a:extLst>
              <a:ext uri="{FF2B5EF4-FFF2-40B4-BE49-F238E27FC236}">
                <a16:creationId xmlns:a16="http://schemas.microsoft.com/office/drawing/2014/main" id="{2B6BBF64-9B63-6982-05AD-50261F44E33A}"/>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What makes a strong funding application – The application form</a:t>
            </a:r>
          </a:p>
        </p:txBody>
      </p:sp>
    </p:spTree>
    <p:extLst>
      <p:ext uri="{BB962C8B-B14F-4D97-AF65-F5344CB8AC3E}">
        <p14:creationId xmlns:p14="http://schemas.microsoft.com/office/powerpoint/2010/main" val="284552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Rectangle 3">
            <a:extLst>
              <a:ext uri="{FF2B5EF4-FFF2-40B4-BE49-F238E27FC236}">
                <a16:creationId xmlns:a16="http://schemas.microsoft.com/office/drawing/2014/main" id="{188A9D44-2085-1292-4569-0B78AE390809}"/>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The application form </a:t>
            </a:r>
          </a:p>
        </p:txBody>
      </p:sp>
      <p:grpSp>
        <p:nvGrpSpPr>
          <p:cNvPr id="19" name="Group 18">
            <a:extLst>
              <a:ext uri="{FF2B5EF4-FFF2-40B4-BE49-F238E27FC236}">
                <a16:creationId xmlns:a16="http://schemas.microsoft.com/office/drawing/2014/main" id="{49306C7C-8758-3466-A645-5C1B7BBC87AB}"/>
              </a:ext>
            </a:extLst>
          </p:cNvPr>
          <p:cNvGrpSpPr/>
          <p:nvPr/>
        </p:nvGrpSpPr>
        <p:grpSpPr>
          <a:xfrm>
            <a:off x="6461023" y="3844303"/>
            <a:ext cx="5250245" cy="1525840"/>
            <a:chOff x="5803323" y="4063684"/>
            <a:chExt cx="5250245" cy="1525840"/>
          </a:xfrm>
        </p:grpSpPr>
        <p:sp>
          <p:nvSpPr>
            <p:cNvPr id="18" name="TextBox 17">
              <a:extLst>
                <a:ext uri="{FF2B5EF4-FFF2-40B4-BE49-F238E27FC236}">
                  <a16:creationId xmlns:a16="http://schemas.microsoft.com/office/drawing/2014/main" id="{96861509-36E9-CEC6-A4E0-3023052CD882}"/>
                </a:ext>
              </a:extLst>
            </p:cNvPr>
            <p:cNvSpPr txBox="1"/>
            <p:nvPr/>
          </p:nvSpPr>
          <p:spPr>
            <a:xfrm>
              <a:off x="5803323" y="4657044"/>
              <a:ext cx="4882574" cy="646331"/>
            </a:xfrm>
            <a:prstGeom prst="rect">
              <a:avLst/>
            </a:prstGeom>
            <a:noFill/>
          </p:spPr>
          <p:txBody>
            <a:bodyPr wrap="square" rtlCol="0">
              <a:spAutoFit/>
            </a:bodyPr>
            <a:lstStyle/>
            <a:p>
              <a:r>
                <a:rPr lang="en-GB" b="1" dirty="0">
                  <a:solidFill>
                    <a:schemeClr val="bg2">
                      <a:lumMod val="10000"/>
                    </a:schemeClr>
                  </a:solidFill>
                </a:rPr>
                <a:t>Clarity - Make everything crystal clear!</a:t>
              </a:r>
              <a:endParaRPr lang="en-GB" dirty="0">
                <a:solidFill>
                  <a:schemeClr val="bg2">
                    <a:lumMod val="10000"/>
                  </a:schemeClr>
                </a:solidFill>
              </a:endParaRPr>
            </a:p>
            <a:p>
              <a:endParaRPr lang="en-GB" dirty="0"/>
            </a:p>
          </p:txBody>
        </p:sp>
        <p:pic>
          <p:nvPicPr>
            <p:cNvPr id="2054" name="Picture 6" descr="Premium AI Image | Crystal Clear Stunning Diamond Clipart on a White  Background in 11 Proportion">
              <a:extLst>
                <a:ext uri="{FF2B5EF4-FFF2-40B4-BE49-F238E27FC236}">
                  <a16:creationId xmlns:a16="http://schemas.microsoft.com/office/drawing/2014/main" id="{56FBC54F-8129-25AD-6254-AD0DD55D77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7728" y="4063684"/>
              <a:ext cx="1525840" cy="152584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A7549A18-602B-AFAF-B122-17BE8DE62EB9}"/>
              </a:ext>
            </a:extLst>
          </p:cNvPr>
          <p:cNvSpPr txBox="1"/>
          <p:nvPr/>
        </p:nvSpPr>
        <p:spPr>
          <a:xfrm>
            <a:off x="361730" y="1638322"/>
            <a:ext cx="9433911" cy="1815882"/>
          </a:xfrm>
          <a:prstGeom prst="rect">
            <a:avLst/>
          </a:prstGeom>
          <a:noFill/>
        </p:spPr>
        <p:txBody>
          <a:bodyPr wrap="square" rtlCol="0">
            <a:spAutoFit/>
          </a:bodyPr>
          <a:lstStyle/>
          <a:p>
            <a:pPr marL="190510" indent="-190510">
              <a:buFont typeface="Arial" panose="020B0604020202020204" pitchFamily="34" charset="0"/>
              <a:buChar char="•"/>
            </a:pPr>
            <a:r>
              <a:rPr lang="en-GB" sz="1600" dirty="0">
                <a:solidFill>
                  <a:srgbClr val="000000"/>
                </a:solidFill>
              </a:rPr>
              <a:t>A lot of forms are online – it may help to use a word format – often easier to draft and move information around</a:t>
            </a:r>
          </a:p>
          <a:p>
            <a:pPr marL="190510" indent="-190510">
              <a:buFont typeface="Arial" panose="020B0604020202020204" pitchFamily="34" charset="0"/>
              <a:buChar char="•"/>
            </a:pPr>
            <a:r>
              <a:rPr lang="en-GB" sz="1600" dirty="0">
                <a:solidFill>
                  <a:srgbClr val="000000"/>
                </a:solidFill>
              </a:rPr>
              <a:t>Format it carefully</a:t>
            </a:r>
          </a:p>
          <a:p>
            <a:pPr marL="190510" indent="-190510">
              <a:buFont typeface="Arial" panose="020B0604020202020204" pitchFamily="34" charset="0"/>
              <a:buChar char="•"/>
            </a:pPr>
            <a:r>
              <a:rPr lang="en-GB" sz="1600" dirty="0">
                <a:solidFill>
                  <a:srgbClr val="000000"/>
                </a:solidFill>
              </a:rPr>
              <a:t>Use a ‘critical friend’ to sense check content</a:t>
            </a:r>
          </a:p>
          <a:p>
            <a:pPr marL="190510" indent="-190510">
              <a:buFont typeface="Arial" panose="020B0604020202020204" pitchFamily="34" charset="0"/>
              <a:buChar char="•"/>
            </a:pPr>
            <a:r>
              <a:rPr lang="en-GB" sz="1600" dirty="0">
                <a:solidFill>
                  <a:srgbClr val="000000"/>
                </a:solidFill>
              </a:rPr>
              <a:t>Make sure it can’t be misinterpreted, don’t let them make assumptions</a:t>
            </a:r>
          </a:p>
          <a:p>
            <a:pPr marL="190510" indent="-190510">
              <a:buFont typeface="Arial" panose="020B0604020202020204" pitchFamily="34" charset="0"/>
              <a:buChar char="•"/>
            </a:pPr>
            <a:r>
              <a:rPr lang="en-GB" sz="1600" dirty="0">
                <a:solidFill>
                  <a:srgbClr val="000000"/>
                </a:solidFill>
              </a:rPr>
              <a:t>Use language consistent with the funders/contractor</a:t>
            </a:r>
          </a:p>
          <a:p>
            <a:pPr marL="190510" indent="-190510">
              <a:buFont typeface="Arial" panose="020B0604020202020204" pitchFamily="34" charset="0"/>
              <a:buChar char="•"/>
            </a:pPr>
            <a:r>
              <a:rPr lang="en-GB" sz="1600" dirty="0">
                <a:solidFill>
                  <a:srgbClr val="000000"/>
                </a:solidFill>
              </a:rPr>
              <a:t>Pay attention to weighting if it is used by the funder</a:t>
            </a:r>
          </a:p>
        </p:txBody>
      </p:sp>
      <p:sp>
        <p:nvSpPr>
          <p:cNvPr id="5" name="TextBox 4">
            <a:extLst>
              <a:ext uri="{FF2B5EF4-FFF2-40B4-BE49-F238E27FC236}">
                <a16:creationId xmlns:a16="http://schemas.microsoft.com/office/drawing/2014/main" id="{51DE3EFD-36F6-AD39-A724-06DE94BBF896}"/>
              </a:ext>
            </a:extLst>
          </p:cNvPr>
          <p:cNvSpPr txBox="1"/>
          <p:nvPr/>
        </p:nvSpPr>
        <p:spPr>
          <a:xfrm>
            <a:off x="361730" y="3650018"/>
            <a:ext cx="6512034" cy="1569660"/>
          </a:xfrm>
          <a:prstGeom prst="rect">
            <a:avLst/>
          </a:prstGeom>
          <a:noFill/>
        </p:spPr>
        <p:txBody>
          <a:bodyPr wrap="square" rtlCol="0">
            <a:spAutoFit/>
          </a:bodyPr>
          <a:lstStyle/>
          <a:p>
            <a:r>
              <a:rPr lang="en-GB" sz="1600" b="1" dirty="0">
                <a:solidFill>
                  <a:srgbClr val="000000"/>
                </a:solidFill>
              </a:rPr>
              <a:t>Weighting etc!</a:t>
            </a:r>
          </a:p>
          <a:p>
            <a:endParaRPr lang="en-GB" sz="1600" b="1" dirty="0">
              <a:solidFill>
                <a:srgbClr val="000000"/>
              </a:solidFill>
            </a:endParaRPr>
          </a:p>
          <a:p>
            <a:r>
              <a:rPr lang="en-GB" sz="1600" dirty="0">
                <a:solidFill>
                  <a:srgbClr val="000000"/>
                </a:solidFill>
              </a:rPr>
              <a:t>Pay attention to weighting if it is used by the funder</a:t>
            </a:r>
          </a:p>
          <a:p>
            <a:endParaRPr lang="en-GB" sz="800" dirty="0">
              <a:solidFill>
                <a:srgbClr val="000000"/>
              </a:solidFill>
            </a:endParaRPr>
          </a:p>
          <a:p>
            <a:r>
              <a:rPr lang="en-GB" sz="1600" dirty="0">
                <a:solidFill>
                  <a:srgbClr val="000000"/>
                </a:solidFill>
              </a:rPr>
              <a:t>Observe word counts</a:t>
            </a:r>
          </a:p>
          <a:p>
            <a:endParaRPr lang="en-GB" sz="800" dirty="0">
              <a:solidFill>
                <a:srgbClr val="000000"/>
              </a:solidFill>
            </a:endParaRPr>
          </a:p>
          <a:p>
            <a:r>
              <a:rPr lang="en-GB" sz="1600" dirty="0">
                <a:solidFill>
                  <a:srgbClr val="000000"/>
                </a:solidFill>
              </a:rPr>
              <a:t>If a section is Marked Pass/Fail, </a:t>
            </a:r>
            <a:r>
              <a:rPr lang="en-GB" sz="1600" b="1" dirty="0">
                <a:solidFill>
                  <a:srgbClr val="000000"/>
                </a:solidFill>
              </a:rPr>
              <a:t>make sure you complete it fully </a:t>
            </a:r>
          </a:p>
        </p:txBody>
      </p:sp>
    </p:spTree>
    <p:extLst>
      <p:ext uri="{BB962C8B-B14F-4D97-AF65-F5344CB8AC3E}">
        <p14:creationId xmlns:p14="http://schemas.microsoft.com/office/powerpoint/2010/main" val="391793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Rectangle 3">
            <a:extLst>
              <a:ext uri="{FF2B5EF4-FFF2-40B4-BE49-F238E27FC236}">
                <a16:creationId xmlns:a16="http://schemas.microsoft.com/office/drawing/2014/main" id="{314AC74D-6723-68AD-20E7-90D3B9A84B05}"/>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AI – Artificial Intelligence</a:t>
            </a:r>
          </a:p>
        </p:txBody>
      </p:sp>
      <p:sp>
        <p:nvSpPr>
          <p:cNvPr id="5" name="TextBox 4">
            <a:extLst>
              <a:ext uri="{FF2B5EF4-FFF2-40B4-BE49-F238E27FC236}">
                <a16:creationId xmlns:a16="http://schemas.microsoft.com/office/drawing/2014/main" id="{51A118D3-4A7E-F328-458E-0D557004C6AB}"/>
              </a:ext>
            </a:extLst>
          </p:cNvPr>
          <p:cNvSpPr txBox="1"/>
          <p:nvPr/>
        </p:nvSpPr>
        <p:spPr>
          <a:xfrm>
            <a:off x="318118" y="1318871"/>
            <a:ext cx="9451604" cy="3785652"/>
          </a:xfrm>
          <a:prstGeom prst="rect">
            <a:avLst/>
          </a:prstGeom>
          <a:noFill/>
        </p:spPr>
        <p:txBody>
          <a:bodyPr wrap="square">
            <a:spAutoFit/>
          </a:bodyPr>
          <a:lstStyle/>
          <a:p>
            <a:r>
              <a:rPr lang="en-GB" sz="1600" b="1" dirty="0">
                <a:solidFill>
                  <a:srgbClr val="000000"/>
                </a:solidFill>
              </a:rPr>
              <a:t>Artificial Intelligence</a:t>
            </a:r>
          </a:p>
          <a:p>
            <a:r>
              <a:rPr lang="en-GB" sz="1600" dirty="0">
                <a:solidFill>
                  <a:srgbClr val="000000"/>
                </a:solidFill>
              </a:rPr>
              <a:t>AI software, e.g., ChatGPT, may help with drafting</a:t>
            </a:r>
          </a:p>
          <a:p>
            <a:endParaRPr lang="en-GB" sz="1600" dirty="0">
              <a:solidFill>
                <a:srgbClr val="000000"/>
              </a:solidFill>
            </a:endParaRPr>
          </a:p>
          <a:p>
            <a:r>
              <a:rPr lang="en-GB" sz="1600" dirty="0">
                <a:solidFill>
                  <a:srgbClr val="000000"/>
                </a:solidFill>
              </a:rPr>
              <a:t>Using your original wording, it can help to make documents easier to understand and sometimes less ambiguous</a:t>
            </a:r>
          </a:p>
          <a:p>
            <a:endParaRPr lang="en-GB" sz="800" dirty="0">
              <a:solidFill>
                <a:srgbClr val="000000"/>
              </a:solidFill>
            </a:endParaRPr>
          </a:p>
          <a:p>
            <a:r>
              <a:rPr lang="en-GB" sz="1600" dirty="0">
                <a:solidFill>
                  <a:srgbClr val="000000"/>
                </a:solidFill>
              </a:rPr>
              <a:t>E.g., Also use it to draft Social Media posts – very concise and clear</a:t>
            </a:r>
          </a:p>
          <a:p>
            <a:endParaRPr lang="en-GB" sz="800" dirty="0">
              <a:solidFill>
                <a:srgbClr val="000000"/>
              </a:solidFill>
            </a:endParaRPr>
          </a:p>
          <a:p>
            <a:r>
              <a:rPr lang="en-GB" sz="1600" dirty="0">
                <a:solidFill>
                  <a:srgbClr val="000000"/>
                </a:solidFill>
              </a:rPr>
              <a:t>It might be worth considering?</a:t>
            </a:r>
          </a:p>
          <a:p>
            <a:endParaRPr lang="en-GB" sz="1600" dirty="0">
              <a:solidFill>
                <a:srgbClr val="000000"/>
              </a:solidFill>
            </a:endParaRPr>
          </a:p>
          <a:p>
            <a:r>
              <a:rPr lang="en-GB" sz="1600" b="1" dirty="0">
                <a:solidFill>
                  <a:srgbClr val="000000"/>
                </a:solidFill>
              </a:rPr>
              <a:t>Alternatives</a:t>
            </a:r>
          </a:p>
          <a:p>
            <a:endParaRPr lang="en-GB" sz="1600" b="1" dirty="0">
              <a:solidFill>
                <a:srgbClr val="000000"/>
              </a:solidFill>
            </a:endParaRPr>
          </a:p>
          <a:p>
            <a:r>
              <a:rPr lang="en-GB" sz="1600" dirty="0">
                <a:solidFill>
                  <a:srgbClr val="000000"/>
                </a:solidFill>
              </a:rPr>
              <a:t>Claude AI - Anthropic</a:t>
            </a:r>
          </a:p>
          <a:p>
            <a:endParaRPr lang="en-GB" sz="1600" dirty="0">
              <a:solidFill>
                <a:srgbClr val="000000"/>
              </a:solidFill>
            </a:endParaRPr>
          </a:p>
          <a:p>
            <a:r>
              <a:rPr lang="en-GB" sz="1600" dirty="0">
                <a:solidFill>
                  <a:srgbClr val="000000"/>
                </a:solidFill>
              </a:rPr>
              <a:t>Gemini - Google </a:t>
            </a:r>
          </a:p>
          <a:p>
            <a:endParaRPr lang="en-GB" sz="1600" dirty="0">
              <a:solidFill>
                <a:srgbClr val="000000"/>
              </a:solidFill>
            </a:endParaRPr>
          </a:p>
          <a:p>
            <a:r>
              <a:rPr lang="en-GB" sz="1600" dirty="0">
                <a:solidFill>
                  <a:srgbClr val="000000"/>
                </a:solidFill>
              </a:rPr>
              <a:t>Co-Pilot - Microsoft</a:t>
            </a:r>
          </a:p>
        </p:txBody>
      </p:sp>
      <p:pic>
        <p:nvPicPr>
          <p:cNvPr id="7" name="Picture 8" descr="ChatGPT">
            <a:extLst>
              <a:ext uri="{FF2B5EF4-FFF2-40B4-BE49-F238E27FC236}">
                <a16:creationId xmlns:a16="http://schemas.microsoft.com/office/drawing/2014/main" id="{9C6D5F2A-C9F8-3E08-8148-F9CC99E257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0166" y="1365226"/>
            <a:ext cx="588620" cy="5886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laude">
            <a:extLst>
              <a:ext uri="{FF2B5EF4-FFF2-40B4-BE49-F238E27FC236}">
                <a16:creationId xmlns:a16="http://schemas.microsoft.com/office/drawing/2014/main" id="{3B9660ED-0B5D-77DF-5EFD-AA9FF7098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2779" y="3478622"/>
            <a:ext cx="825075" cy="825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extLst>
              <a:ext uri="{FF2B5EF4-FFF2-40B4-BE49-F238E27FC236}">
                <a16:creationId xmlns:a16="http://schemas.microsoft.com/office/drawing/2014/main" id="{C9735DD6-59A8-621D-2E8A-39C6D91B2B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8388" y="4134420"/>
            <a:ext cx="549393" cy="5493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BA21F7E6-31CF-490D-5A79-B97B71204E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3994" y="4645470"/>
            <a:ext cx="588695" cy="54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02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Rectangle 3">
            <a:extLst>
              <a:ext uri="{FF2B5EF4-FFF2-40B4-BE49-F238E27FC236}">
                <a16:creationId xmlns:a16="http://schemas.microsoft.com/office/drawing/2014/main" id="{95BCAAC7-24CA-2602-5DA0-31355D695C1B}"/>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Summary</a:t>
            </a:r>
          </a:p>
        </p:txBody>
      </p:sp>
      <p:sp>
        <p:nvSpPr>
          <p:cNvPr id="5" name="TextBox 4">
            <a:extLst>
              <a:ext uri="{FF2B5EF4-FFF2-40B4-BE49-F238E27FC236}">
                <a16:creationId xmlns:a16="http://schemas.microsoft.com/office/drawing/2014/main" id="{B5246180-1348-BB52-B01C-BF5034FC2BE4}"/>
              </a:ext>
            </a:extLst>
          </p:cNvPr>
          <p:cNvSpPr txBox="1"/>
          <p:nvPr/>
        </p:nvSpPr>
        <p:spPr>
          <a:xfrm>
            <a:off x="386042" y="1529245"/>
            <a:ext cx="8929405" cy="4319131"/>
          </a:xfrm>
          <a:prstGeom prst="rect">
            <a:avLst/>
          </a:prstGeom>
          <a:noFill/>
        </p:spPr>
        <p:txBody>
          <a:bodyPr wrap="square" rtlCol="0">
            <a:spAutoFit/>
          </a:bodyPr>
          <a:lstStyle/>
          <a:p>
            <a:r>
              <a:rPr lang="en-GB" sz="1600" b="1" dirty="0">
                <a:solidFill>
                  <a:srgbClr val="000000"/>
                </a:solidFill>
              </a:rPr>
              <a:t>What are the key points from the first part of the session?</a:t>
            </a:r>
          </a:p>
          <a:p>
            <a:endParaRPr lang="en-GB" sz="1600" b="1" dirty="0">
              <a:solidFill>
                <a:srgbClr val="000000"/>
              </a:solidFill>
            </a:endParaRP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Read and understand all the documents and requirements, thoroughly!</a:t>
            </a: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Check and ask question if you are not sure – understanding the application form is not part of the test</a:t>
            </a: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Fit &amp; answer questions – make sure there is a fit with funders aims and answer all questions</a:t>
            </a: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Demand/need – show evidence and know the difference</a:t>
            </a: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Impact – outcomes, what difference does it make?</a:t>
            </a: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Demonstrate, provide examples</a:t>
            </a: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Cost &amp; policies, cost properly and make sure you have and meet policies</a:t>
            </a: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Risks - identify and mitigate risks</a:t>
            </a:r>
          </a:p>
          <a:p>
            <a:pPr marL="285750" indent="-285750">
              <a:spcAft>
                <a:spcPts val="800"/>
              </a:spcAft>
              <a:buFont typeface="Arial" panose="020B0604020202020204" pitchFamily="34" charset="0"/>
              <a:buChar char="•"/>
            </a:pPr>
            <a:r>
              <a:rPr lang="en-GB" sz="1600" kern="100" dirty="0">
                <a:solidFill>
                  <a:srgbClr val="000000"/>
                </a:solidFill>
                <a:effectLst/>
                <a:latin typeface="Calibri" panose="020F0502020204030204" pitchFamily="34" charset="0"/>
                <a:ea typeface="Aptos" panose="020B0004020202020204" pitchFamily="34" charset="0"/>
              </a:rPr>
              <a:t>Dynamic writing – a strong writing style really helps!</a:t>
            </a:r>
          </a:p>
          <a:p>
            <a:pPr marL="285750" indent="-285750">
              <a:spcAft>
                <a:spcPts val="800"/>
              </a:spcAft>
              <a:buFont typeface="Arial" panose="020B0604020202020204" pitchFamily="34" charset="0"/>
              <a:buChar char="•"/>
            </a:pPr>
            <a:r>
              <a:rPr lang="en-GB" sz="1600" kern="100" dirty="0">
                <a:solidFill>
                  <a:srgbClr val="000000"/>
                </a:solidFill>
                <a:latin typeface="Calibri" panose="020F0502020204030204" pitchFamily="34" charset="0"/>
                <a:ea typeface="Aptos" panose="020B0004020202020204" pitchFamily="34" charset="0"/>
              </a:rPr>
              <a:t>Make sure you comply!</a:t>
            </a:r>
            <a:endParaRPr lang="en-GB" sz="1600" kern="100" dirty="0">
              <a:solidFill>
                <a:srgbClr val="000000"/>
              </a:solidFill>
              <a:effectLst/>
              <a:latin typeface="Calibri" panose="020F0502020204030204" pitchFamily="34" charset="0"/>
              <a:ea typeface="Aptos" panose="020B0004020202020204" pitchFamily="34" charset="0"/>
            </a:endParaRPr>
          </a:p>
          <a:p>
            <a:endParaRPr lang="en-GB" sz="1600" dirty="0">
              <a:solidFill>
                <a:srgbClr val="000000"/>
              </a:solidFill>
            </a:endParaRPr>
          </a:p>
        </p:txBody>
      </p:sp>
    </p:spTree>
    <p:extLst>
      <p:ext uri="{BB962C8B-B14F-4D97-AF65-F5344CB8AC3E}">
        <p14:creationId xmlns:p14="http://schemas.microsoft.com/office/powerpoint/2010/main" val="5107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fade">
                                      <p:cBhvr>
                                        <p:cTn id="5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61CAB360-91B8-4323-0EA8-B02CA803F4F2}"/>
              </a:ext>
            </a:extLst>
          </p:cNvPr>
          <p:cNvSpPr txBox="1"/>
          <p:nvPr/>
        </p:nvSpPr>
        <p:spPr>
          <a:xfrm>
            <a:off x="334604" y="1495813"/>
            <a:ext cx="7136044" cy="3816429"/>
          </a:xfrm>
          <a:prstGeom prst="rect">
            <a:avLst/>
          </a:prstGeom>
          <a:noFill/>
        </p:spPr>
        <p:txBody>
          <a:bodyPr wrap="square" rtlCol="0">
            <a:spAutoFit/>
          </a:bodyPr>
          <a:lstStyle/>
          <a:p>
            <a:r>
              <a:rPr lang="en-GB" dirty="0">
                <a:solidFill>
                  <a:schemeClr val="bg2">
                    <a:lumMod val="10000"/>
                  </a:schemeClr>
                </a:solidFill>
              </a:rPr>
              <a:t>Would there be any occasions when the best approach is not to apply?</a:t>
            </a:r>
          </a:p>
          <a:p>
            <a:endParaRPr lang="en-GB" sz="800" dirty="0">
              <a:solidFill>
                <a:schemeClr val="bg2">
                  <a:lumMod val="10000"/>
                </a:schemeClr>
              </a:solidFill>
            </a:endParaRPr>
          </a:p>
          <a:p>
            <a:r>
              <a:rPr lang="en-GB" dirty="0">
                <a:solidFill>
                  <a:schemeClr val="bg2">
                    <a:lumMod val="10000"/>
                  </a:schemeClr>
                </a:solidFill>
              </a:rPr>
              <a:t>What do you think they might be?</a:t>
            </a:r>
          </a:p>
          <a:p>
            <a:endParaRPr lang="en-GB" dirty="0">
              <a:solidFill>
                <a:schemeClr val="bg2">
                  <a:lumMod val="10000"/>
                </a:schemeClr>
              </a:solidFill>
            </a:endParaRPr>
          </a:p>
          <a:p>
            <a:r>
              <a:rPr lang="en-GB" dirty="0">
                <a:solidFill>
                  <a:schemeClr val="bg2">
                    <a:lumMod val="10000"/>
                  </a:schemeClr>
                </a:solidFill>
              </a:rPr>
              <a:t>Application process is too onerous</a:t>
            </a:r>
          </a:p>
          <a:p>
            <a:r>
              <a:rPr lang="en-GB" dirty="0">
                <a:solidFill>
                  <a:schemeClr val="bg2">
                    <a:lumMod val="10000"/>
                  </a:schemeClr>
                </a:solidFill>
              </a:rPr>
              <a:t>Is the project realistic – can you really do it</a:t>
            </a:r>
          </a:p>
          <a:p>
            <a:r>
              <a:rPr lang="en-GB" dirty="0">
                <a:solidFill>
                  <a:schemeClr val="bg2">
                    <a:lumMod val="10000"/>
                  </a:schemeClr>
                </a:solidFill>
              </a:rPr>
              <a:t>Match funding contribution too high</a:t>
            </a:r>
          </a:p>
          <a:p>
            <a:r>
              <a:rPr lang="en-GB" dirty="0">
                <a:solidFill>
                  <a:schemeClr val="bg2">
                    <a:lumMod val="10000"/>
                  </a:schemeClr>
                </a:solidFill>
              </a:rPr>
              <a:t>Organisation lacks resource to deliver</a:t>
            </a:r>
          </a:p>
          <a:p>
            <a:r>
              <a:rPr lang="en-GB" dirty="0">
                <a:solidFill>
                  <a:schemeClr val="bg2">
                    <a:lumMod val="10000"/>
                  </a:schemeClr>
                </a:solidFill>
              </a:rPr>
              <a:t>Duplication – has this been done before or someone else is doing it now</a:t>
            </a:r>
          </a:p>
          <a:p>
            <a:r>
              <a:rPr lang="en-GB" dirty="0">
                <a:solidFill>
                  <a:schemeClr val="bg2">
                    <a:lumMod val="10000"/>
                  </a:schemeClr>
                </a:solidFill>
              </a:rPr>
              <a:t>Sketchy application – organisations reputation</a:t>
            </a:r>
          </a:p>
          <a:p>
            <a:r>
              <a:rPr lang="en-GB" dirty="0">
                <a:solidFill>
                  <a:schemeClr val="bg2">
                    <a:lumMod val="10000"/>
                  </a:schemeClr>
                </a:solidFill>
              </a:rPr>
              <a:t>Timing – is it simply the wrong time</a:t>
            </a:r>
          </a:p>
          <a:p>
            <a:r>
              <a:rPr lang="en-GB" dirty="0">
                <a:solidFill>
                  <a:schemeClr val="bg2">
                    <a:lumMod val="10000"/>
                  </a:schemeClr>
                </a:solidFill>
              </a:rPr>
              <a:t>Not enough value</a:t>
            </a:r>
          </a:p>
          <a:p>
            <a:endParaRPr lang="en-GB" dirty="0">
              <a:solidFill>
                <a:schemeClr val="bg2">
                  <a:lumMod val="10000"/>
                </a:schemeClr>
              </a:solidFill>
            </a:endParaRPr>
          </a:p>
          <a:p>
            <a:endParaRPr lang="en-GB" dirty="0">
              <a:solidFill>
                <a:schemeClr val="bg2">
                  <a:lumMod val="10000"/>
                </a:schemeClr>
              </a:solidFill>
            </a:endParaRPr>
          </a:p>
        </p:txBody>
      </p:sp>
      <p:sp>
        <p:nvSpPr>
          <p:cNvPr id="4" name="Rectangle 3">
            <a:extLst>
              <a:ext uri="{FF2B5EF4-FFF2-40B4-BE49-F238E27FC236}">
                <a16:creationId xmlns:a16="http://schemas.microsoft.com/office/drawing/2014/main" id="{95BCAAC7-24CA-2602-5DA0-31355D695C1B}"/>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When not to apply</a:t>
            </a:r>
          </a:p>
        </p:txBody>
      </p:sp>
      <p:pic>
        <p:nvPicPr>
          <p:cNvPr id="1026" name="Picture 2" descr="Maybe Next Time – Dramatic Situations">
            <a:extLst>
              <a:ext uri="{FF2B5EF4-FFF2-40B4-BE49-F238E27FC236}">
                <a16:creationId xmlns:a16="http://schemas.microsoft.com/office/drawing/2014/main" id="{A94A4010-40F1-0F22-FE1F-E9F2EFAAF3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2975" y="2357437"/>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8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6155AA2C-D193-7DEA-DE81-741E87D65CE4}"/>
              </a:ext>
            </a:extLst>
          </p:cNvPr>
          <p:cNvSpPr txBox="1"/>
          <p:nvPr/>
        </p:nvSpPr>
        <p:spPr>
          <a:xfrm>
            <a:off x="246355" y="1342207"/>
            <a:ext cx="10108192" cy="4185761"/>
          </a:xfrm>
          <a:prstGeom prst="rect">
            <a:avLst/>
          </a:prstGeom>
          <a:noFill/>
        </p:spPr>
        <p:txBody>
          <a:bodyPr wrap="square" rtlCol="0">
            <a:spAutoFit/>
          </a:bodyPr>
          <a:lstStyle/>
          <a:p>
            <a:r>
              <a:rPr lang="en-GB" dirty="0">
                <a:solidFill>
                  <a:schemeClr val="bg2">
                    <a:lumMod val="10000"/>
                  </a:schemeClr>
                </a:solidFill>
              </a:rPr>
              <a:t>It is always worth considering a collaboration with another organisation – it can often strengthen a funding application</a:t>
            </a:r>
          </a:p>
          <a:p>
            <a:endParaRPr lang="en-GB" sz="800" dirty="0">
              <a:solidFill>
                <a:schemeClr val="bg2">
                  <a:lumMod val="10000"/>
                </a:schemeClr>
              </a:solidFill>
            </a:endParaRPr>
          </a:p>
          <a:p>
            <a:pPr marL="285750" indent="-285750">
              <a:buFont typeface="Arial" panose="020B0604020202020204" pitchFamily="34" charset="0"/>
              <a:buChar char="•"/>
            </a:pPr>
            <a:r>
              <a:rPr lang="en-GB" dirty="0">
                <a:solidFill>
                  <a:schemeClr val="bg2">
                    <a:lumMod val="10000"/>
                  </a:schemeClr>
                </a:solidFill>
              </a:rPr>
              <a:t>Is there another organisation doing something similar already</a:t>
            </a:r>
          </a:p>
          <a:p>
            <a:pPr marL="285750" indent="-285750">
              <a:buFont typeface="Arial" panose="020B0604020202020204" pitchFamily="34" charset="0"/>
              <a:buChar char="•"/>
            </a:pPr>
            <a:r>
              <a:rPr lang="en-GB" dirty="0">
                <a:solidFill>
                  <a:schemeClr val="bg2">
                    <a:lumMod val="10000"/>
                  </a:schemeClr>
                </a:solidFill>
              </a:rPr>
              <a:t>Could their resources, knowledge, experience help</a:t>
            </a:r>
          </a:p>
          <a:p>
            <a:pPr marL="285750" indent="-285750">
              <a:buFont typeface="Arial" panose="020B0604020202020204" pitchFamily="34" charset="0"/>
              <a:buChar char="•"/>
            </a:pPr>
            <a:r>
              <a:rPr lang="en-GB" dirty="0">
                <a:solidFill>
                  <a:schemeClr val="bg2">
                    <a:lumMod val="10000"/>
                  </a:schemeClr>
                </a:solidFill>
              </a:rPr>
              <a:t>Have they got any evidence of need or similar research</a:t>
            </a:r>
          </a:p>
          <a:p>
            <a:pPr marL="285750" indent="-285750">
              <a:buFont typeface="Arial" panose="020B0604020202020204" pitchFamily="34" charset="0"/>
              <a:buChar char="•"/>
            </a:pPr>
            <a:r>
              <a:rPr lang="en-GB" dirty="0">
                <a:solidFill>
                  <a:schemeClr val="bg2">
                    <a:lumMod val="10000"/>
                  </a:schemeClr>
                </a:solidFill>
              </a:rPr>
              <a:t>Can you work together to extend reach &amp; engagement </a:t>
            </a:r>
          </a:p>
          <a:p>
            <a:pPr marL="285750" indent="-285750">
              <a:buFont typeface="Arial" panose="020B0604020202020204" pitchFamily="34" charset="0"/>
              <a:buChar char="•"/>
            </a:pPr>
            <a:r>
              <a:rPr lang="en-GB" dirty="0">
                <a:solidFill>
                  <a:schemeClr val="bg2">
                    <a:lumMod val="10000"/>
                  </a:schemeClr>
                </a:solidFill>
              </a:rPr>
              <a:t>Reputation - Known and trusted; good track record</a:t>
            </a:r>
          </a:p>
          <a:p>
            <a:endParaRPr lang="en-GB" sz="800" dirty="0">
              <a:solidFill>
                <a:schemeClr val="bg2">
                  <a:lumMod val="10000"/>
                </a:schemeClr>
              </a:solidFill>
            </a:endParaRPr>
          </a:p>
          <a:p>
            <a:r>
              <a:rPr lang="en-GB" dirty="0">
                <a:solidFill>
                  <a:schemeClr val="bg2">
                    <a:lumMod val="10000"/>
                  </a:schemeClr>
                </a:solidFill>
              </a:rPr>
              <a:t>Not critical but can be very useful</a:t>
            </a:r>
          </a:p>
          <a:p>
            <a:endParaRPr lang="en-GB" sz="800" dirty="0">
              <a:solidFill>
                <a:schemeClr val="bg2">
                  <a:lumMod val="10000"/>
                </a:schemeClr>
              </a:solidFill>
            </a:endParaRPr>
          </a:p>
          <a:p>
            <a:r>
              <a:rPr lang="en-GB" b="1" dirty="0">
                <a:solidFill>
                  <a:schemeClr val="bg2">
                    <a:lumMod val="10000"/>
                  </a:schemeClr>
                </a:solidFill>
              </a:rPr>
              <a:t>Supporters</a:t>
            </a:r>
            <a:r>
              <a:rPr lang="en-GB" dirty="0">
                <a:solidFill>
                  <a:schemeClr val="bg2">
                    <a:lumMod val="10000"/>
                  </a:schemeClr>
                </a:solidFill>
              </a:rPr>
              <a:t> can you gather some influential supporters – e.g., politicians, business leaders, celebrities, </a:t>
            </a:r>
          </a:p>
          <a:p>
            <a:endParaRPr lang="en-GB" dirty="0">
              <a:solidFill>
                <a:schemeClr val="bg2">
                  <a:lumMod val="10000"/>
                </a:schemeClr>
              </a:solidFill>
            </a:endParaRPr>
          </a:p>
          <a:p>
            <a:r>
              <a:rPr lang="en-GB" b="1" dirty="0">
                <a:solidFill>
                  <a:schemeClr val="bg2">
                    <a:lumMod val="10000"/>
                  </a:schemeClr>
                </a:solidFill>
              </a:rPr>
              <a:t>Action</a:t>
            </a:r>
          </a:p>
          <a:p>
            <a:r>
              <a:rPr lang="en-GB" dirty="0">
                <a:solidFill>
                  <a:schemeClr val="bg2">
                    <a:lumMod val="10000"/>
                  </a:schemeClr>
                </a:solidFill>
              </a:rPr>
              <a:t>Explore organisations that can help/have experience!</a:t>
            </a:r>
          </a:p>
          <a:p>
            <a:r>
              <a:rPr lang="en-GB" dirty="0">
                <a:solidFill>
                  <a:schemeClr val="bg2">
                    <a:lumMod val="10000"/>
                  </a:schemeClr>
                </a:solidFill>
              </a:rPr>
              <a:t>Look for supporters</a:t>
            </a:r>
          </a:p>
        </p:txBody>
      </p:sp>
      <p:sp>
        <p:nvSpPr>
          <p:cNvPr id="4" name="Rectangle 3">
            <a:extLst>
              <a:ext uri="{FF2B5EF4-FFF2-40B4-BE49-F238E27FC236}">
                <a16:creationId xmlns:a16="http://schemas.microsoft.com/office/drawing/2014/main" id="{70D5DC48-D276-A4D1-3313-2103B923B9C5}"/>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Collaboration</a:t>
            </a:r>
          </a:p>
        </p:txBody>
      </p:sp>
    </p:spTree>
    <p:extLst>
      <p:ext uri="{BB962C8B-B14F-4D97-AF65-F5344CB8AC3E}">
        <p14:creationId xmlns:p14="http://schemas.microsoft.com/office/powerpoint/2010/main" val="16518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2" end="12"/>
                                            </p:txEl>
                                          </p:spTgt>
                                        </p:tgtEl>
                                        <p:attrNameLst>
                                          <p:attrName>style.visibility</p:attrName>
                                        </p:attrNameLst>
                                      </p:cBhvr>
                                      <p:to>
                                        <p:strVal val="visible"/>
                                      </p:to>
                                    </p:set>
                                    <p:animEffect transition="in" filter="fade">
                                      <p:cBhvr>
                                        <p:cTn id="14" dur="1000"/>
                                        <p:tgtEl>
                                          <p:spTgt spid="3">
                                            <p:txEl>
                                              <p:pRg st="12" end="12"/>
                                            </p:txEl>
                                          </p:spTgt>
                                        </p:tgtEl>
                                      </p:cBhvr>
                                    </p:animEffect>
                                    <p:anim calcmode="lin" valueType="num">
                                      <p:cBhvr>
                                        <p:cTn id="1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Effect transition="in" filter="fade">
                                      <p:cBhvr>
                                        <p:cTn id="19" dur="1000"/>
                                        <p:tgtEl>
                                          <p:spTgt spid="3">
                                            <p:txEl>
                                              <p:pRg st="13" end="13"/>
                                            </p:txEl>
                                          </p:spTgt>
                                        </p:tgtEl>
                                      </p:cBhvr>
                                    </p:animEffect>
                                    <p:anim calcmode="lin" valueType="num">
                                      <p:cBhvr>
                                        <p:cTn id="2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fade">
                                      <p:cBhvr>
                                        <p:cTn id="24" dur="1000"/>
                                        <p:tgtEl>
                                          <p:spTgt spid="3">
                                            <p:txEl>
                                              <p:pRg st="14" end="14"/>
                                            </p:txEl>
                                          </p:spTgt>
                                        </p:tgtEl>
                                      </p:cBhvr>
                                    </p:animEffect>
                                    <p:anim calcmode="lin" valueType="num">
                                      <p:cBhvr>
                                        <p:cTn id="2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3FBE07A0-5701-5906-A415-57018AC335E4}"/>
              </a:ext>
            </a:extLst>
          </p:cNvPr>
          <p:cNvSpPr txBox="1"/>
          <p:nvPr/>
        </p:nvSpPr>
        <p:spPr>
          <a:xfrm>
            <a:off x="113122" y="1295265"/>
            <a:ext cx="8501188" cy="4154984"/>
          </a:xfrm>
          <a:prstGeom prst="rect">
            <a:avLst/>
          </a:prstGeom>
          <a:noFill/>
        </p:spPr>
        <p:txBody>
          <a:bodyPr wrap="square" rtlCol="0">
            <a:spAutoFit/>
          </a:bodyPr>
          <a:lstStyle/>
          <a:p>
            <a:r>
              <a:rPr lang="en-GB" dirty="0">
                <a:solidFill>
                  <a:schemeClr val="bg2">
                    <a:lumMod val="10000"/>
                  </a:schemeClr>
                </a:solidFill>
              </a:rPr>
              <a:t>This is can be likened to a form of sponsorship where a corporate organisation supports smaller organisations or charitable groups</a:t>
            </a:r>
          </a:p>
          <a:p>
            <a:endParaRPr lang="en-GB" sz="800" dirty="0">
              <a:solidFill>
                <a:schemeClr val="bg2">
                  <a:lumMod val="10000"/>
                </a:schemeClr>
              </a:solidFill>
            </a:endParaRPr>
          </a:p>
          <a:p>
            <a:r>
              <a:rPr lang="en-GB" dirty="0">
                <a:solidFill>
                  <a:schemeClr val="bg2">
                    <a:lumMod val="10000"/>
                  </a:schemeClr>
                </a:solidFill>
              </a:rPr>
              <a:t>It can take many forms volunteering, contributions, gift items, mentoring</a:t>
            </a:r>
          </a:p>
          <a:p>
            <a:endParaRPr lang="en-GB" sz="800" dirty="0">
              <a:solidFill>
                <a:schemeClr val="bg2">
                  <a:lumMod val="10000"/>
                </a:schemeClr>
              </a:solidFill>
            </a:endParaRPr>
          </a:p>
          <a:p>
            <a:r>
              <a:rPr lang="en-GB" dirty="0">
                <a:solidFill>
                  <a:schemeClr val="bg2">
                    <a:lumMod val="10000"/>
                  </a:schemeClr>
                </a:solidFill>
              </a:rPr>
              <a:t>Sometimes support can be quite significant – particularly if you are looking for support</a:t>
            </a:r>
          </a:p>
          <a:p>
            <a:r>
              <a:rPr lang="en-GB" dirty="0">
                <a:solidFill>
                  <a:schemeClr val="bg2">
                    <a:lumMod val="10000"/>
                  </a:schemeClr>
                </a:solidFill>
              </a:rPr>
              <a:t>in the same business area</a:t>
            </a:r>
          </a:p>
          <a:p>
            <a:endParaRPr lang="en-GB" sz="800" dirty="0">
              <a:solidFill>
                <a:schemeClr val="bg2">
                  <a:lumMod val="10000"/>
                </a:schemeClr>
              </a:solidFill>
            </a:endParaRPr>
          </a:p>
          <a:p>
            <a:r>
              <a:rPr lang="en-GB" dirty="0">
                <a:solidFill>
                  <a:schemeClr val="bg2">
                    <a:lumMod val="10000"/>
                  </a:schemeClr>
                </a:solidFill>
              </a:rPr>
              <a:t>Things to think about -</a:t>
            </a:r>
          </a:p>
          <a:p>
            <a:endParaRPr lang="en-GB" sz="800" dirty="0">
              <a:solidFill>
                <a:schemeClr val="bg2">
                  <a:lumMod val="10000"/>
                </a:schemeClr>
              </a:solidFill>
            </a:endParaRPr>
          </a:p>
          <a:p>
            <a:pPr marL="285750" indent="-285750">
              <a:buFont typeface="Arial" panose="020B0604020202020204" pitchFamily="34" charset="0"/>
              <a:buChar char="•"/>
            </a:pPr>
            <a:r>
              <a:rPr lang="en-GB" dirty="0">
                <a:solidFill>
                  <a:schemeClr val="bg2">
                    <a:lumMod val="10000"/>
                  </a:schemeClr>
                </a:solidFill>
              </a:rPr>
              <a:t>Can take a long time to establish</a:t>
            </a:r>
          </a:p>
          <a:p>
            <a:pPr marL="285750" indent="-285750">
              <a:buFont typeface="Arial" panose="020B0604020202020204" pitchFamily="34" charset="0"/>
              <a:buChar char="•"/>
            </a:pPr>
            <a:r>
              <a:rPr lang="en-GB" dirty="0">
                <a:solidFill>
                  <a:schemeClr val="bg2">
                    <a:lumMod val="10000"/>
                  </a:schemeClr>
                </a:solidFill>
              </a:rPr>
              <a:t>Can be very parochial</a:t>
            </a:r>
          </a:p>
          <a:p>
            <a:pPr marL="285750" indent="-285750">
              <a:buFont typeface="Arial" panose="020B0604020202020204" pitchFamily="34" charset="0"/>
              <a:buChar char="•"/>
            </a:pPr>
            <a:r>
              <a:rPr lang="en-GB" dirty="0">
                <a:solidFill>
                  <a:schemeClr val="bg2">
                    <a:lumMod val="10000"/>
                  </a:schemeClr>
                </a:solidFill>
              </a:rPr>
              <a:t>Hard work</a:t>
            </a:r>
          </a:p>
          <a:p>
            <a:endParaRPr lang="en-GB" sz="800" dirty="0">
              <a:solidFill>
                <a:schemeClr val="bg2">
                  <a:lumMod val="10000"/>
                </a:schemeClr>
              </a:solidFill>
            </a:endParaRPr>
          </a:p>
          <a:p>
            <a:r>
              <a:rPr lang="en-GB" dirty="0">
                <a:solidFill>
                  <a:schemeClr val="bg2">
                    <a:lumMod val="10000"/>
                  </a:schemeClr>
                </a:solidFill>
              </a:rPr>
              <a:t>However </a:t>
            </a:r>
          </a:p>
          <a:p>
            <a:endParaRPr lang="en-GB" sz="800" dirty="0">
              <a:solidFill>
                <a:schemeClr val="bg2">
                  <a:lumMod val="10000"/>
                </a:schemeClr>
              </a:solidFill>
            </a:endParaRPr>
          </a:p>
          <a:p>
            <a:pPr marL="285750" indent="-285750">
              <a:buFont typeface="Arial" panose="020B0604020202020204" pitchFamily="34" charset="0"/>
              <a:buChar char="•"/>
            </a:pPr>
            <a:r>
              <a:rPr lang="en-GB" dirty="0">
                <a:solidFill>
                  <a:schemeClr val="bg2">
                    <a:lumMod val="10000"/>
                  </a:schemeClr>
                </a:solidFill>
              </a:rPr>
              <a:t>Can make a huge difference and can be medium or long term</a:t>
            </a:r>
          </a:p>
          <a:p>
            <a:pPr marL="285750" indent="-285750">
              <a:buFont typeface="Arial" panose="020B0604020202020204" pitchFamily="34" charset="0"/>
              <a:buChar char="•"/>
            </a:pPr>
            <a:r>
              <a:rPr lang="en-GB" dirty="0">
                <a:solidFill>
                  <a:schemeClr val="bg2">
                    <a:lumMod val="10000"/>
                  </a:schemeClr>
                </a:solidFill>
              </a:rPr>
              <a:t>Can be continuation funding – less restrictions placed on a commercial organisation</a:t>
            </a:r>
          </a:p>
        </p:txBody>
      </p:sp>
      <p:sp>
        <p:nvSpPr>
          <p:cNvPr id="4" name="Rectangle 3">
            <a:extLst>
              <a:ext uri="{FF2B5EF4-FFF2-40B4-BE49-F238E27FC236}">
                <a16:creationId xmlns:a16="http://schemas.microsoft.com/office/drawing/2014/main" id="{6880D570-D04B-4A9C-AB0A-A84FC21EA59A}"/>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CSR – Corporate Social Responsibility</a:t>
            </a:r>
          </a:p>
        </p:txBody>
      </p:sp>
      <p:pic>
        <p:nvPicPr>
          <p:cNvPr id="1028" name="Picture 4" descr="Corporate Social Responsibility | BCI">
            <a:extLst>
              <a:ext uri="{FF2B5EF4-FFF2-40B4-BE49-F238E27FC236}">
                <a16:creationId xmlns:a16="http://schemas.microsoft.com/office/drawing/2014/main" id="{18F76981-D4A5-CA5F-B4F2-4C75B55246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7136" y="1869218"/>
            <a:ext cx="3520539" cy="332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19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3" end="13"/>
                                            </p:txEl>
                                          </p:spTgt>
                                        </p:tgtEl>
                                        <p:attrNameLst>
                                          <p:attrName>style.visibility</p:attrName>
                                        </p:attrNameLst>
                                      </p:cBhvr>
                                      <p:to>
                                        <p:strVal val="visible"/>
                                      </p:to>
                                    </p:set>
                                    <p:animEffect transition="in" filter="fade">
                                      <p:cBhvr>
                                        <p:cTn id="24" dur="1000"/>
                                        <p:tgtEl>
                                          <p:spTgt spid="3">
                                            <p:txEl>
                                              <p:pRg st="13" end="13"/>
                                            </p:txEl>
                                          </p:spTgt>
                                        </p:tgtEl>
                                      </p:cBhvr>
                                    </p:animEffect>
                                    <p:anim calcmode="lin" valueType="num">
                                      <p:cBhvr>
                                        <p:cTn id="2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animEffect transition="in" filter="fade">
                                      <p:cBhvr>
                                        <p:cTn id="29" dur="1000"/>
                                        <p:tgtEl>
                                          <p:spTgt spid="3">
                                            <p:txEl>
                                              <p:pRg st="15" end="15"/>
                                            </p:txEl>
                                          </p:spTgt>
                                        </p:tgtEl>
                                      </p:cBhvr>
                                    </p:animEffect>
                                    <p:anim calcmode="lin" valueType="num">
                                      <p:cBhvr>
                                        <p:cTn id="3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6" end="16"/>
                                            </p:txEl>
                                          </p:spTgt>
                                        </p:tgtEl>
                                        <p:attrNameLst>
                                          <p:attrName>style.visibility</p:attrName>
                                        </p:attrNameLst>
                                      </p:cBhvr>
                                      <p:to>
                                        <p:strVal val="visible"/>
                                      </p:to>
                                    </p:set>
                                    <p:animEffect transition="in" filter="fade">
                                      <p:cBhvr>
                                        <p:cTn id="34" dur="1000"/>
                                        <p:tgtEl>
                                          <p:spTgt spid="3">
                                            <p:txEl>
                                              <p:pRg st="16" end="16"/>
                                            </p:txEl>
                                          </p:spTgt>
                                        </p:tgtEl>
                                      </p:cBhvr>
                                    </p:animEffect>
                                    <p:anim calcmode="lin" valueType="num">
                                      <p:cBhvr>
                                        <p:cTn id="35"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3"/>
          <a:stretch>
            <a:fillRect/>
          </a:stretch>
        </p:blipFill>
        <p:spPr>
          <a:xfrm>
            <a:off x="5116967" y="1776302"/>
            <a:ext cx="5325341" cy="914400"/>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4"/>
          <a:stretch>
            <a:fillRect/>
          </a:stretch>
        </p:blipFill>
        <p:spPr>
          <a:xfrm>
            <a:off x="3396562" y="3710099"/>
            <a:ext cx="4186546" cy="914400"/>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5"/>
          <a:stretch>
            <a:fillRect/>
          </a:stretch>
        </p:blipFill>
        <p:spPr>
          <a:xfrm>
            <a:off x="5804210" y="4624499"/>
            <a:ext cx="2426952" cy="1519019"/>
          </a:xfrm>
          <a:prstGeom prst="rect">
            <a:avLst/>
          </a:prstGeom>
        </p:spPr>
      </p:pic>
      <p:sp>
        <p:nvSpPr>
          <p:cNvPr id="4" name="Rectangle 3">
            <a:extLst>
              <a:ext uri="{FF2B5EF4-FFF2-40B4-BE49-F238E27FC236}">
                <a16:creationId xmlns:a16="http://schemas.microsoft.com/office/drawing/2014/main" id="{24F077DA-B115-F2B4-8D5F-FC4AECAB46F4}"/>
              </a:ext>
            </a:extLst>
          </p:cNvPr>
          <p:cNvSpPr/>
          <p:nvPr/>
        </p:nvSpPr>
        <p:spPr>
          <a:xfrm>
            <a:off x="937547" y="241055"/>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Partners and funding</a:t>
            </a:r>
          </a:p>
        </p:txBody>
      </p:sp>
      <p:pic>
        <p:nvPicPr>
          <p:cNvPr id="3" name="Picture 2">
            <a:extLst>
              <a:ext uri="{FF2B5EF4-FFF2-40B4-BE49-F238E27FC236}">
                <a16:creationId xmlns:a16="http://schemas.microsoft.com/office/drawing/2014/main" id="{B7C5B4F4-DBC5-6D03-892E-0105A6841F4B}"/>
              </a:ext>
            </a:extLst>
          </p:cNvPr>
          <p:cNvPicPr>
            <a:picLocks noChangeAspect="1"/>
          </p:cNvPicPr>
          <p:nvPr/>
        </p:nvPicPr>
        <p:blipFill>
          <a:blip r:embed="rId6"/>
          <a:stretch>
            <a:fillRect/>
          </a:stretch>
        </p:blipFill>
        <p:spPr>
          <a:xfrm>
            <a:off x="1445259" y="1612655"/>
            <a:ext cx="1417369" cy="1996954"/>
          </a:xfrm>
          <a:prstGeom prst="rect">
            <a:avLst/>
          </a:prstGeom>
          <a:solidFill>
            <a:srgbClr val="612C7E"/>
          </a:solidFill>
        </p:spPr>
      </p:pic>
    </p:spTree>
    <p:extLst>
      <p:ext uri="{BB962C8B-B14F-4D97-AF65-F5344CB8AC3E}">
        <p14:creationId xmlns:p14="http://schemas.microsoft.com/office/powerpoint/2010/main" val="42355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E7B9A8D4-983E-709B-B5F2-31FDF3E9F9CA}"/>
              </a:ext>
            </a:extLst>
          </p:cNvPr>
          <p:cNvSpPr txBox="1"/>
          <p:nvPr/>
        </p:nvSpPr>
        <p:spPr>
          <a:xfrm>
            <a:off x="78011" y="1662617"/>
            <a:ext cx="11799664" cy="3744615"/>
          </a:xfrm>
          <a:prstGeom prst="rect">
            <a:avLst/>
          </a:prstGeom>
          <a:noFill/>
        </p:spPr>
        <p:txBody>
          <a:bodyPr wrap="square" rtlCol="0">
            <a:spAutoFit/>
          </a:bodyPr>
          <a:lstStyle/>
          <a:p>
            <a:r>
              <a:rPr lang="en-GB" b="1" dirty="0">
                <a:solidFill>
                  <a:schemeClr val="bg2">
                    <a:lumMod val="10000"/>
                  </a:schemeClr>
                </a:solidFill>
              </a:rPr>
              <a:t>You win some you lose some!</a:t>
            </a:r>
          </a:p>
          <a:p>
            <a:endParaRPr lang="en-GB" b="1" dirty="0">
              <a:solidFill>
                <a:schemeClr val="bg2">
                  <a:lumMod val="10000"/>
                </a:schemeClr>
              </a:solidFill>
            </a:endParaRPr>
          </a:p>
          <a:p>
            <a:r>
              <a:rPr lang="en-GB" dirty="0">
                <a:solidFill>
                  <a:schemeClr val="bg2">
                    <a:lumMod val="10000"/>
                  </a:schemeClr>
                </a:solidFill>
              </a:rPr>
              <a:t>If you don’t succeed with a grant application, always seek feedback to help you understand where your application was lacking or where others were super strong</a:t>
            </a:r>
          </a:p>
          <a:p>
            <a:endParaRPr lang="en-GB" dirty="0">
              <a:solidFill>
                <a:schemeClr val="bg2">
                  <a:lumMod val="10000"/>
                </a:schemeClr>
              </a:solidFill>
            </a:endParaRPr>
          </a:p>
          <a:p>
            <a:r>
              <a:rPr lang="en-GB" dirty="0">
                <a:solidFill>
                  <a:schemeClr val="bg2">
                    <a:lumMod val="10000"/>
                  </a:schemeClr>
                </a:solidFill>
              </a:rPr>
              <a:t>A good organisation (funder) will offer this but don’t be afraid to ask if they don’t</a:t>
            </a:r>
          </a:p>
          <a:p>
            <a:endParaRPr lang="en-GB" dirty="0">
              <a:solidFill>
                <a:schemeClr val="bg2">
                  <a:lumMod val="10000"/>
                </a:schemeClr>
              </a:solidFill>
            </a:endParaRPr>
          </a:p>
          <a:p>
            <a:r>
              <a:rPr lang="en-GB" dirty="0">
                <a:solidFill>
                  <a:schemeClr val="bg2">
                    <a:lumMod val="10000"/>
                  </a:schemeClr>
                </a:solidFill>
              </a:rPr>
              <a:t>Turn the loss into something that you can learn from and that will help you next time!</a:t>
            </a:r>
          </a:p>
          <a:p>
            <a:endParaRPr lang="en-GB" dirty="0">
              <a:solidFill>
                <a:schemeClr val="bg2">
                  <a:lumMod val="10000"/>
                </a:schemeClr>
              </a:solidFill>
            </a:endParaRPr>
          </a:p>
          <a:p>
            <a:endParaRPr lang="en-GB" dirty="0">
              <a:solidFill>
                <a:schemeClr val="bg2">
                  <a:lumMod val="10000"/>
                </a:schemeClr>
              </a:solidFill>
            </a:endParaRPr>
          </a:p>
          <a:p>
            <a:r>
              <a:rPr lang="en-GB" b="1" dirty="0">
                <a:solidFill>
                  <a:srgbClr val="000000"/>
                </a:solidFill>
              </a:rPr>
              <a:t>Suggested actions</a:t>
            </a:r>
          </a:p>
          <a:p>
            <a:pPr>
              <a:spcAft>
                <a:spcPts val="400"/>
              </a:spcAft>
            </a:pPr>
            <a:r>
              <a:rPr lang="en-GB" kern="100" dirty="0">
                <a:solidFill>
                  <a:srgbClr val="000000"/>
                </a:solidFill>
                <a:latin typeface="Calibri" panose="020F0502020204030204" pitchFamily="34" charset="0"/>
                <a:ea typeface="Calibri" panose="020F0502020204030204" pitchFamily="34" charset="0"/>
                <a:cs typeface="Arial" panose="020B0604020202020204" pitchFamily="34" charset="0"/>
              </a:rPr>
              <a:t>Record, keep all submissions, and responses</a:t>
            </a:r>
          </a:p>
          <a:p>
            <a:pPr>
              <a:spcAft>
                <a:spcPts val="400"/>
              </a:spcAft>
            </a:pPr>
            <a:r>
              <a:rPr lang="en-GB" kern="100" dirty="0">
                <a:solidFill>
                  <a:srgbClr val="000000"/>
                </a:solidFill>
                <a:latin typeface="Calibri" panose="020F0502020204030204" pitchFamily="34" charset="0"/>
                <a:ea typeface="Calibri" panose="020F0502020204030204" pitchFamily="34" charset="0"/>
                <a:cs typeface="Arial" panose="020B0604020202020204" pitchFamily="34" charset="0"/>
              </a:rPr>
              <a:t>Calculate win/loss ratio – for future consideration</a:t>
            </a:r>
            <a:endParaRPr lang="en-GB" dirty="0">
              <a:solidFill>
                <a:srgbClr val="000000"/>
              </a:solidFill>
            </a:endParaRPr>
          </a:p>
        </p:txBody>
      </p:sp>
      <p:sp>
        <p:nvSpPr>
          <p:cNvPr id="4" name="Rectangle 3">
            <a:extLst>
              <a:ext uri="{FF2B5EF4-FFF2-40B4-BE49-F238E27FC236}">
                <a16:creationId xmlns:a16="http://schemas.microsoft.com/office/drawing/2014/main" id="{314AC74D-6723-68AD-20E7-90D3B9A84B05}"/>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Success &amp; Failure</a:t>
            </a:r>
          </a:p>
        </p:txBody>
      </p:sp>
      <p:pic>
        <p:nvPicPr>
          <p:cNvPr id="1028" name="Picture 4" descr="Handling Internship Rejection Like a Pro - The Intern Hustle">
            <a:extLst>
              <a:ext uri="{FF2B5EF4-FFF2-40B4-BE49-F238E27FC236}">
                <a16:creationId xmlns:a16="http://schemas.microsoft.com/office/drawing/2014/main" id="{7FD84549-C2A1-2A7D-1D6B-CEABE1C6EC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0000">
            <a:off x="8553450" y="303109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1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4423CB58-B83A-21CA-E024-D9E566185981}"/>
              </a:ext>
            </a:extLst>
          </p:cNvPr>
          <p:cNvSpPr txBox="1"/>
          <p:nvPr/>
        </p:nvSpPr>
        <p:spPr>
          <a:xfrm>
            <a:off x="247650" y="2023721"/>
            <a:ext cx="6246074" cy="2431435"/>
          </a:xfrm>
          <a:prstGeom prst="rect">
            <a:avLst/>
          </a:prstGeom>
          <a:noFill/>
        </p:spPr>
        <p:txBody>
          <a:bodyPr wrap="square" rtlCol="0">
            <a:spAutoFit/>
          </a:bodyPr>
          <a:lstStyle/>
          <a:p>
            <a:r>
              <a:rPr lang="en-GB" dirty="0">
                <a:solidFill>
                  <a:schemeClr val="bg2">
                    <a:lumMod val="10000"/>
                  </a:schemeClr>
                </a:solidFill>
              </a:rPr>
              <a:t>Searching for funding is hard work, so let’s explore a few things that might make it a little more straight forward</a:t>
            </a:r>
          </a:p>
          <a:p>
            <a:endParaRPr lang="en-GB" dirty="0">
              <a:solidFill>
                <a:schemeClr val="bg2">
                  <a:lumMod val="10000"/>
                </a:schemeClr>
              </a:solidFill>
            </a:endParaRPr>
          </a:p>
          <a:p>
            <a:r>
              <a:rPr lang="en-GB" b="1" dirty="0">
                <a:solidFill>
                  <a:schemeClr val="bg2">
                    <a:lumMod val="10000"/>
                  </a:schemeClr>
                </a:solidFill>
              </a:rPr>
              <a:t>Products</a:t>
            </a:r>
          </a:p>
          <a:p>
            <a:endParaRPr lang="en-GB" sz="800" dirty="0">
              <a:solidFill>
                <a:schemeClr val="bg2">
                  <a:lumMod val="10000"/>
                </a:schemeClr>
              </a:solidFill>
            </a:endParaRPr>
          </a:p>
          <a:p>
            <a:r>
              <a:rPr lang="en-GB" dirty="0">
                <a:solidFill>
                  <a:schemeClr val="bg2">
                    <a:lumMod val="10000"/>
                  </a:schemeClr>
                </a:solidFill>
              </a:rPr>
              <a:t>Have all your products/plans/services developed and ready to go</a:t>
            </a:r>
          </a:p>
          <a:p>
            <a:r>
              <a:rPr lang="en-GB" dirty="0">
                <a:solidFill>
                  <a:schemeClr val="bg2">
                    <a:lumMod val="10000"/>
                  </a:schemeClr>
                </a:solidFill>
              </a:rPr>
              <a:t>Be prepared to adapt your product</a:t>
            </a:r>
          </a:p>
          <a:p>
            <a:r>
              <a:rPr lang="en-GB" dirty="0">
                <a:solidFill>
                  <a:schemeClr val="bg2">
                    <a:lumMod val="10000"/>
                  </a:schemeClr>
                </a:solidFill>
              </a:rPr>
              <a:t>Find funders who have similar objectives</a:t>
            </a:r>
          </a:p>
          <a:p>
            <a:r>
              <a:rPr lang="en-GB" dirty="0">
                <a:solidFill>
                  <a:schemeClr val="bg2">
                    <a:lumMod val="10000"/>
                  </a:schemeClr>
                </a:solidFill>
              </a:rPr>
              <a:t>Explore contribution-based funding</a:t>
            </a:r>
          </a:p>
        </p:txBody>
      </p:sp>
      <p:sp>
        <p:nvSpPr>
          <p:cNvPr id="4" name="Rectangle 3">
            <a:extLst>
              <a:ext uri="{FF2B5EF4-FFF2-40B4-BE49-F238E27FC236}">
                <a16:creationId xmlns:a16="http://schemas.microsoft.com/office/drawing/2014/main" id="{AFB84078-C569-7B66-A70D-6C753796D310}"/>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The Search for funding</a:t>
            </a:r>
          </a:p>
        </p:txBody>
      </p:sp>
      <p:pic>
        <p:nvPicPr>
          <p:cNvPr id="2050" name="Picture 2" descr="Exasperated Stock Illustrations – 602 Exasperated Stock Illustrations,  Vectors &amp; Clipart - Dreamstime">
            <a:extLst>
              <a:ext uri="{FF2B5EF4-FFF2-40B4-BE49-F238E27FC236}">
                <a16:creationId xmlns:a16="http://schemas.microsoft.com/office/drawing/2014/main" id="{A96DDCBE-0806-C260-0C89-63B4D882E2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889" y="2196350"/>
            <a:ext cx="3377772" cy="241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96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TextBox 3">
            <a:extLst>
              <a:ext uri="{FF2B5EF4-FFF2-40B4-BE49-F238E27FC236}">
                <a16:creationId xmlns:a16="http://schemas.microsoft.com/office/drawing/2014/main" id="{5B6C745F-78F2-9038-6519-AFE1F88FA315}"/>
              </a:ext>
            </a:extLst>
          </p:cNvPr>
          <p:cNvSpPr txBox="1"/>
          <p:nvPr/>
        </p:nvSpPr>
        <p:spPr>
          <a:xfrm>
            <a:off x="287504" y="1374670"/>
            <a:ext cx="5775158" cy="2369880"/>
          </a:xfrm>
          <a:prstGeom prst="rect">
            <a:avLst/>
          </a:prstGeom>
          <a:noFill/>
        </p:spPr>
        <p:txBody>
          <a:bodyPr wrap="square" rtlCol="0">
            <a:spAutoFit/>
          </a:bodyPr>
          <a:lstStyle/>
          <a:p>
            <a:r>
              <a:rPr lang="en-GB" dirty="0">
                <a:solidFill>
                  <a:schemeClr val="bg2">
                    <a:lumMod val="10000"/>
                  </a:schemeClr>
                </a:solidFill>
              </a:rPr>
              <a:t>Some useful sites – Toolkit – direct funders &amp; search sites</a:t>
            </a:r>
          </a:p>
          <a:p>
            <a:endParaRPr lang="en-GB" sz="800" dirty="0">
              <a:solidFill>
                <a:schemeClr val="bg2">
                  <a:lumMod val="10000"/>
                </a:schemeClr>
              </a:solidFill>
            </a:endParaRPr>
          </a:p>
          <a:p>
            <a:r>
              <a:rPr lang="en-GB" dirty="0">
                <a:solidFill>
                  <a:schemeClr val="bg2">
                    <a:lumMod val="10000"/>
                  </a:schemeClr>
                </a:solidFill>
              </a:rPr>
              <a:t>Local - Community Foundations</a:t>
            </a:r>
          </a:p>
          <a:p>
            <a:endParaRPr lang="en-GB" sz="800" dirty="0">
              <a:solidFill>
                <a:schemeClr val="bg2">
                  <a:lumMod val="10000"/>
                </a:schemeClr>
              </a:solidFill>
            </a:endParaRPr>
          </a:p>
          <a:p>
            <a:r>
              <a:rPr lang="en-GB" dirty="0">
                <a:solidFill>
                  <a:schemeClr val="bg2">
                    <a:lumMod val="10000"/>
                  </a:schemeClr>
                </a:solidFill>
              </a:rPr>
              <a:t>National - National Lottery</a:t>
            </a:r>
          </a:p>
          <a:p>
            <a:endParaRPr lang="en-GB" sz="800" dirty="0">
              <a:solidFill>
                <a:schemeClr val="bg2">
                  <a:lumMod val="10000"/>
                </a:schemeClr>
              </a:solidFill>
            </a:endParaRPr>
          </a:p>
          <a:p>
            <a:r>
              <a:rPr lang="en-GB" dirty="0">
                <a:solidFill>
                  <a:schemeClr val="bg2">
                    <a:lumMod val="10000"/>
                  </a:schemeClr>
                </a:solidFill>
              </a:rPr>
              <a:t>Umbrella organisations – e.g., </a:t>
            </a:r>
            <a:r>
              <a:rPr lang="en-GB" dirty="0" err="1">
                <a:solidFill>
                  <a:schemeClr val="bg2">
                    <a:lumMod val="10000"/>
                  </a:schemeClr>
                </a:solidFill>
              </a:rPr>
              <a:t>NCVO</a:t>
            </a:r>
            <a:endParaRPr lang="en-GB" dirty="0">
              <a:solidFill>
                <a:schemeClr val="bg2">
                  <a:lumMod val="10000"/>
                </a:schemeClr>
              </a:solidFill>
            </a:endParaRPr>
          </a:p>
          <a:p>
            <a:endParaRPr lang="en-GB" sz="800" dirty="0">
              <a:solidFill>
                <a:schemeClr val="bg2">
                  <a:lumMod val="10000"/>
                </a:schemeClr>
              </a:solidFill>
            </a:endParaRPr>
          </a:p>
          <a:p>
            <a:r>
              <a:rPr lang="en-GB" dirty="0">
                <a:solidFill>
                  <a:schemeClr val="bg2">
                    <a:lumMod val="10000"/>
                  </a:schemeClr>
                </a:solidFill>
              </a:rPr>
              <a:t>Register for updates</a:t>
            </a:r>
          </a:p>
          <a:p>
            <a:endParaRPr lang="en-GB" sz="800" dirty="0">
              <a:solidFill>
                <a:schemeClr val="bg2">
                  <a:lumMod val="10000"/>
                </a:schemeClr>
              </a:solidFill>
            </a:endParaRPr>
          </a:p>
          <a:p>
            <a:r>
              <a:rPr lang="en-GB" dirty="0">
                <a:solidFill>
                  <a:schemeClr val="bg2">
                    <a:lumMod val="10000"/>
                  </a:schemeClr>
                </a:solidFill>
              </a:rPr>
              <a:t>Become members</a:t>
            </a:r>
          </a:p>
        </p:txBody>
      </p:sp>
      <p:sp>
        <p:nvSpPr>
          <p:cNvPr id="5" name="Rectangle 4">
            <a:extLst>
              <a:ext uri="{FF2B5EF4-FFF2-40B4-BE49-F238E27FC236}">
                <a16:creationId xmlns:a16="http://schemas.microsoft.com/office/drawing/2014/main" id="{1D185EA2-24A9-02E7-9F8E-BF8FCB59EFA2}"/>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t>The Search for funding</a:t>
            </a:r>
            <a:endParaRPr lang="en-GB" sz="3200" b="1" dirty="0"/>
          </a:p>
        </p:txBody>
      </p:sp>
      <p:pic>
        <p:nvPicPr>
          <p:cNvPr id="1026" name="Picture 2" descr="Grant Funding Resources">
            <a:extLst>
              <a:ext uri="{FF2B5EF4-FFF2-40B4-BE49-F238E27FC236}">
                <a16:creationId xmlns:a16="http://schemas.microsoft.com/office/drawing/2014/main" id="{1D54F357-259C-4988-0087-CCDC0EFC84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4476" y="1529936"/>
            <a:ext cx="4261840" cy="3456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4DF5BB-05EE-DB27-764D-30FBAC8E396B}"/>
              </a:ext>
            </a:extLst>
          </p:cNvPr>
          <p:cNvSpPr txBox="1"/>
          <p:nvPr/>
        </p:nvSpPr>
        <p:spPr>
          <a:xfrm>
            <a:off x="287504" y="3811891"/>
            <a:ext cx="5260058" cy="1754326"/>
          </a:xfrm>
          <a:prstGeom prst="rect">
            <a:avLst/>
          </a:prstGeom>
          <a:noFill/>
        </p:spPr>
        <p:txBody>
          <a:bodyPr wrap="square" rtlCol="0">
            <a:spAutoFit/>
          </a:bodyPr>
          <a:lstStyle/>
          <a:p>
            <a:r>
              <a:rPr lang="en-GB" b="1" dirty="0">
                <a:solidFill>
                  <a:schemeClr val="bg2">
                    <a:lumMod val="10000"/>
                  </a:schemeClr>
                </a:solidFill>
              </a:rPr>
              <a:t>Action</a:t>
            </a:r>
          </a:p>
          <a:p>
            <a:r>
              <a:rPr lang="en-GB" dirty="0">
                <a:solidFill>
                  <a:schemeClr val="bg2">
                    <a:lumMod val="10000"/>
                  </a:schemeClr>
                </a:solidFill>
              </a:rPr>
              <a:t>Develop ideas</a:t>
            </a:r>
          </a:p>
          <a:p>
            <a:r>
              <a:rPr lang="en-GB" dirty="0">
                <a:solidFill>
                  <a:schemeClr val="bg2">
                    <a:lumMod val="10000"/>
                  </a:schemeClr>
                </a:solidFill>
              </a:rPr>
              <a:t>Use online search portals</a:t>
            </a:r>
          </a:p>
          <a:p>
            <a:r>
              <a:rPr lang="en-GB" dirty="0">
                <a:solidFill>
                  <a:schemeClr val="bg2">
                    <a:lumMod val="10000"/>
                  </a:schemeClr>
                </a:solidFill>
              </a:rPr>
              <a:t>Join membership groups</a:t>
            </a:r>
          </a:p>
          <a:p>
            <a:r>
              <a:rPr lang="en-GB" dirty="0">
                <a:solidFill>
                  <a:schemeClr val="bg2">
                    <a:lumMod val="10000"/>
                  </a:schemeClr>
                </a:solidFill>
              </a:rPr>
              <a:t>Train as many people as possible</a:t>
            </a:r>
          </a:p>
          <a:p>
            <a:r>
              <a:rPr lang="en-GB" dirty="0">
                <a:solidFill>
                  <a:schemeClr val="bg2">
                    <a:lumMod val="10000"/>
                  </a:schemeClr>
                </a:solidFill>
              </a:rPr>
              <a:t>Forge partnerships and collaborations</a:t>
            </a:r>
          </a:p>
        </p:txBody>
      </p:sp>
    </p:spTree>
    <p:extLst>
      <p:ext uri="{BB962C8B-B14F-4D97-AF65-F5344CB8AC3E}">
        <p14:creationId xmlns:p14="http://schemas.microsoft.com/office/powerpoint/2010/main" val="5316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5" name="Rectangle 4">
            <a:extLst>
              <a:ext uri="{FF2B5EF4-FFF2-40B4-BE49-F238E27FC236}">
                <a16:creationId xmlns:a16="http://schemas.microsoft.com/office/drawing/2014/main" id="{1D185EA2-24A9-02E7-9F8E-BF8FCB59EFA2}"/>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a:t>The Search for funding</a:t>
            </a:r>
            <a:endParaRPr lang="en-GB" sz="3200" b="1" dirty="0"/>
          </a:p>
        </p:txBody>
      </p:sp>
      <p:sp>
        <p:nvSpPr>
          <p:cNvPr id="6" name="TextBox 5">
            <a:extLst>
              <a:ext uri="{FF2B5EF4-FFF2-40B4-BE49-F238E27FC236}">
                <a16:creationId xmlns:a16="http://schemas.microsoft.com/office/drawing/2014/main" id="{A802D80D-BA95-E444-F50D-A257B6156667}"/>
              </a:ext>
            </a:extLst>
          </p:cNvPr>
          <p:cNvSpPr txBox="1"/>
          <p:nvPr/>
        </p:nvSpPr>
        <p:spPr>
          <a:xfrm>
            <a:off x="350078" y="1548978"/>
            <a:ext cx="8036911" cy="3625160"/>
          </a:xfrm>
          <a:prstGeom prst="rect">
            <a:avLst/>
          </a:prstGeom>
          <a:noFill/>
        </p:spPr>
        <p:txBody>
          <a:bodyPr wrap="square" rtlCol="0">
            <a:spAutoFit/>
          </a:bodyPr>
          <a:lstStyle/>
          <a:p>
            <a:r>
              <a:rPr lang="en-GB" sz="1600" b="1" dirty="0">
                <a:solidFill>
                  <a:srgbClr val="000000"/>
                </a:solidFill>
                <a:ea typeface="Calibri" panose="020F0502020204030204" pitchFamily="34" charset="0"/>
                <a:cs typeface="Arial" panose="020B0604020202020204" pitchFamily="34" charset="0"/>
              </a:rPr>
              <a:t>Tenders </a:t>
            </a:r>
          </a:p>
          <a:p>
            <a:endParaRPr lang="en-GB" sz="800" b="1" dirty="0">
              <a:solidFill>
                <a:srgbClr val="000000"/>
              </a:solidFill>
              <a:ea typeface="Calibri" panose="020F0502020204030204" pitchFamily="34" charset="0"/>
              <a:cs typeface="Arial" panose="020B0604020202020204" pitchFamily="34" charset="0"/>
            </a:endParaRPr>
          </a:p>
          <a:p>
            <a:r>
              <a:rPr lang="en-GB" sz="1600" dirty="0">
                <a:solidFill>
                  <a:srgbClr val="000000"/>
                </a:solidFill>
                <a:ea typeface="Calibri" panose="020F0502020204030204" pitchFamily="34" charset="0"/>
                <a:cs typeface="Arial" panose="020B0604020202020204" pitchFamily="34" charset="0"/>
              </a:rPr>
              <a:t>Develop relationships with private companies</a:t>
            </a:r>
          </a:p>
          <a:p>
            <a:r>
              <a:rPr lang="en-GB" sz="1600" dirty="0">
                <a:solidFill>
                  <a:srgbClr val="000000"/>
                </a:solidFill>
                <a:ea typeface="Calibri" panose="020F0502020204030204" pitchFamily="34" charset="0"/>
                <a:cs typeface="Arial" panose="020B0604020202020204" pitchFamily="34" charset="0"/>
              </a:rPr>
              <a:t>Local Authorities – watch their websites and platforms</a:t>
            </a:r>
          </a:p>
          <a:p>
            <a:r>
              <a:rPr lang="en-GB" sz="1600" dirty="0">
                <a:solidFill>
                  <a:srgbClr val="000000"/>
                </a:solidFill>
                <a:ea typeface="Calibri" panose="020F0502020204030204" pitchFamily="34" charset="0"/>
                <a:cs typeface="Arial" panose="020B0604020202020204" pitchFamily="34" charset="0"/>
              </a:rPr>
              <a:t>Government- </a:t>
            </a:r>
            <a:r>
              <a:rPr lang="en-GB" sz="1600" b="1" dirty="0">
                <a:solidFill>
                  <a:srgbClr val="000000"/>
                </a:solidFill>
                <a:ea typeface="Calibri" panose="020F0502020204030204" pitchFamily="34" charset="0"/>
                <a:cs typeface="Arial" panose="020B0604020202020204" pitchFamily="34" charset="0"/>
              </a:rPr>
              <a:t>WWW.gov.uk</a:t>
            </a:r>
          </a:p>
          <a:p>
            <a:r>
              <a:rPr lang="en-GB" sz="1600" dirty="0">
                <a:solidFill>
                  <a:srgbClr val="000000"/>
                </a:solidFill>
                <a:ea typeface="Calibri" panose="020F0502020204030204" pitchFamily="34" charset="0"/>
                <a:cs typeface="Arial" panose="020B0604020202020204" pitchFamily="34" charset="0"/>
              </a:rPr>
              <a:t>Local Enterprise Partnerships</a:t>
            </a:r>
          </a:p>
          <a:p>
            <a:r>
              <a:rPr lang="en-GB" sz="1600" dirty="0">
                <a:solidFill>
                  <a:srgbClr val="000000"/>
                </a:solidFill>
                <a:ea typeface="Calibri" panose="020F0502020204030204" pitchFamily="34" charset="0"/>
                <a:cs typeface="Arial" panose="020B0604020202020204" pitchFamily="34" charset="0"/>
              </a:rPr>
              <a:t>Universities </a:t>
            </a:r>
          </a:p>
          <a:p>
            <a:pPr>
              <a:lnSpc>
                <a:spcPct val="120000"/>
              </a:lnSpc>
            </a:pPr>
            <a:endParaRPr lang="en-GB" sz="800" dirty="0">
              <a:solidFill>
                <a:srgbClr val="000000"/>
              </a:solidFill>
              <a:ea typeface="Calibri" panose="020F0502020204030204" pitchFamily="34" charset="0"/>
              <a:cs typeface="Arial" panose="020B0604020202020204" pitchFamily="34" charset="0"/>
            </a:endParaRPr>
          </a:p>
          <a:p>
            <a:pPr>
              <a:lnSpc>
                <a:spcPct val="120000"/>
              </a:lnSpc>
            </a:pPr>
            <a:r>
              <a:rPr lang="en-GB" sz="1600" dirty="0">
                <a:solidFill>
                  <a:srgbClr val="000000"/>
                </a:solidFill>
                <a:ea typeface="Calibri" panose="020F0502020204030204" pitchFamily="34" charset="0"/>
                <a:cs typeface="Arial" panose="020B0604020202020204" pitchFamily="34" charset="0"/>
              </a:rPr>
              <a:t>Register for opportunities; e.g. Proactis-Procontract; Contract Finder; Find a Tender </a:t>
            </a:r>
          </a:p>
          <a:p>
            <a:pPr>
              <a:lnSpc>
                <a:spcPct val="120000"/>
              </a:lnSpc>
            </a:pPr>
            <a:endParaRPr lang="en-GB" sz="800" dirty="0">
              <a:solidFill>
                <a:srgbClr val="000000"/>
              </a:solidFill>
              <a:ea typeface="Calibri" panose="020F0502020204030204" pitchFamily="34" charset="0"/>
              <a:cs typeface="Arial" panose="020B0604020202020204" pitchFamily="34" charset="0"/>
            </a:endParaRPr>
          </a:p>
          <a:p>
            <a:pPr>
              <a:lnSpc>
                <a:spcPct val="120000"/>
              </a:lnSpc>
            </a:pPr>
            <a:r>
              <a:rPr lang="en-GB" sz="1600" dirty="0">
                <a:solidFill>
                  <a:srgbClr val="000000"/>
                </a:solidFill>
                <a:ea typeface="Calibri" panose="020F0502020204030204" pitchFamily="34" charset="0"/>
                <a:cs typeface="Arial" panose="020B0604020202020204" pitchFamily="34" charset="0"/>
              </a:rPr>
              <a:t>Frameworks – look for opportunities</a:t>
            </a:r>
          </a:p>
          <a:p>
            <a:pPr>
              <a:lnSpc>
                <a:spcPct val="120000"/>
              </a:lnSpc>
            </a:pPr>
            <a:endParaRPr lang="en-GB" sz="800" dirty="0">
              <a:solidFill>
                <a:srgbClr val="000000"/>
              </a:solidFill>
              <a:ea typeface="Calibri" panose="020F0502020204030204" pitchFamily="34" charset="0"/>
              <a:cs typeface="Arial" panose="020B0604020202020204" pitchFamily="34" charset="0"/>
            </a:endParaRPr>
          </a:p>
          <a:p>
            <a:pPr>
              <a:lnSpc>
                <a:spcPct val="107000"/>
              </a:lnSpc>
              <a:spcAft>
                <a:spcPts val="533"/>
              </a:spcAft>
            </a:pPr>
            <a:r>
              <a:rPr lang="en-GB" sz="1600" dirty="0">
                <a:solidFill>
                  <a:srgbClr val="000000"/>
                </a:solidFill>
                <a:ea typeface="Calibri" panose="020F0502020204030204" pitchFamily="34" charset="0"/>
                <a:cs typeface="Arial" panose="020B0604020202020204" pitchFamily="34" charset="0"/>
              </a:rPr>
              <a:t>Bid writers also help with identifying clients and opportunities but there is a cost!</a:t>
            </a:r>
          </a:p>
          <a:p>
            <a:pPr>
              <a:lnSpc>
                <a:spcPct val="107000"/>
              </a:lnSpc>
              <a:spcAft>
                <a:spcPts val="533"/>
              </a:spcAft>
            </a:pPr>
            <a:endParaRPr lang="en-GB" sz="800" dirty="0">
              <a:solidFill>
                <a:srgbClr val="000000"/>
              </a:solidFill>
              <a:ea typeface="Calibri" panose="020F0502020204030204" pitchFamily="34" charset="0"/>
              <a:cs typeface="Arial" panose="020B0604020202020204" pitchFamily="34" charset="0"/>
            </a:endParaRPr>
          </a:p>
          <a:p>
            <a:pPr>
              <a:lnSpc>
                <a:spcPct val="107000"/>
              </a:lnSpc>
              <a:spcAft>
                <a:spcPts val="533"/>
              </a:spcAft>
            </a:pPr>
            <a:r>
              <a:rPr lang="en-GB" sz="1600" kern="100" dirty="0">
                <a:solidFill>
                  <a:srgbClr val="000000"/>
                </a:solidFill>
                <a:ea typeface="Calibri" panose="020F0502020204030204" pitchFamily="34" charset="0"/>
                <a:cs typeface="Arial" panose="020B0604020202020204" pitchFamily="34" charset="0"/>
              </a:rPr>
              <a:t>May</a:t>
            </a:r>
            <a:r>
              <a:rPr lang="en-GB" sz="1600" b="1" kern="100" dirty="0">
                <a:solidFill>
                  <a:srgbClr val="000000"/>
                </a:solidFill>
                <a:ea typeface="Calibri" panose="020F0502020204030204" pitchFamily="34" charset="0"/>
                <a:cs typeface="Arial" panose="020B0604020202020204" pitchFamily="34" charset="0"/>
              </a:rPr>
              <a:t> </a:t>
            </a:r>
            <a:r>
              <a:rPr lang="en-GB" sz="1600" kern="100" dirty="0">
                <a:solidFill>
                  <a:srgbClr val="000000"/>
                </a:solidFill>
                <a:ea typeface="Calibri" panose="020F0502020204030204" pitchFamily="34" charset="0"/>
                <a:cs typeface="Arial" panose="020B0604020202020204" pitchFamily="34" charset="0"/>
              </a:rPr>
              <a:t>need loss leader initial project to break through </a:t>
            </a:r>
            <a:r>
              <a:rPr lang="en-GB" sz="1600" b="1" kern="100" dirty="0">
                <a:solidFill>
                  <a:srgbClr val="000000"/>
                </a:solidFill>
                <a:ea typeface="Calibri" panose="020F0502020204030204" pitchFamily="34" charset="0"/>
                <a:cs typeface="Arial" panose="020B0604020202020204" pitchFamily="34" charset="0"/>
              </a:rPr>
              <a:t>but don’t be too cheap!</a:t>
            </a:r>
            <a:endParaRPr lang="en-GB" sz="1600" dirty="0">
              <a:solidFill>
                <a:srgbClr val="000000"/>
              </a:solidFill>
            </a:endParaRPr>
          </a:p>
        </p:txBody>
      </p:sp>
      <p:pic>
        <p:nvPicPr>
          <p:cNvPr id="7" name="Picture 2" descr="Contract Finder Pro - Where to Find Tenders">
            <a:extLst>
              <a:ext uri="{FF2B5EF4-FFF2-40B4-BE49-F238E27FC236}">
                <a16:creationId xmlns:a16="http://schemas.microsoft.com/office/drawing/2014/main" id="{826352CE-A9C6-79C8-76DE-70FF3C397D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2043" y="1943678"/>
            <a:ext cx="2191854" cy="14853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45A1604-FAD4-8F7E-8AE0-A682117C43B7}"/>
              </a:ext>
            </a:extLst>
          </p:cNvPr>
          <p:cNvPicPr>
            <a:picLocks noChangeAspect="1"/>
          </p:cNvPicPr>
          <p:nvPr/>
        </p:nvPicPr>
        <p:blipFill rotWithShape="1">
          <a:blip r:embed="rId8"/>
          <a:srcRect l="2616" t="22092" r="7017"/>
          <a:stretch/>
        </p:blipFill>
        <p:spPr>
          <a:xfrm>
            <a:off x="9192043" y="3768862"/>
            <a:ext cx="2191854" cy="1587908"/>
          </a:xfrm>
          <a:prstGeom prst="rect">
            <a:avLst/>
          </a:prstGeom>
        </p:spPr>
      </p:pic>
    </p:spTree>
    <p:extLst>
      <p:ext uri="{BB962C8B-B14F-4D97-AF65-F5344CB8AC3E}">
        <p14:creationId xmlns:p14="http://schemas.microsoft.com/office/powerpoint/2010/main" val="4183398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TextBox 3">
            <a:extLst>
              <a:ext uri="{FF2B5EF4-FFF2-40B4-BE49-F238E27FC236}">
                <a16:creationId xmlns:a16="http://schemas.microsoft.com/office/drawing/2014/main" id="{5B6C745F-78F2-9038-6519-AFE1F88FA315}"/>
              </a:ext>
            </a:extLst>
          </p:cNvPr>
          <p:cNvSpPr txBox="1"/>
          <p:nvPr/>
        </p:nvSpPr>
        <p:spPr>
          <a:xfrm>
            <a:off x="246355" y="1542467"/>
            <a:ext cx="8921432" cy="3416320"/>
          </a:xfrm>
          <a:prstGeom prst="rect">
            <a:avLst/>
          </a:prstGeom>
          <a:noFill/>
        </p:spPr>
        <p:txBody>
          <a:bodyPr wrap="square" rtlCol="0">
            <a:spAutoFit/>
          </a:bodyPr>
          <a:lstStyle/>
          <a:p>
            <a:r>
              <a:rPr lang="en-GB" b="1" dirty="0">
                <a:solidFill>
                  <a:schemeClr val="bg2">
                    <a:lumMod val="10000"/>
                  </a:schemeClr>
                </a:solidFill>
              </a:rPr>
              <a:t>Funding Champions</a:t>
            </a:r>
          </a:p>
          <a:p>
            <a:endParaRPr lang="en-GB" dirty="0">
              <a:solidFill>
                <a:schemeClr val="bg2">
                  <a:lumMod val="10000"/>
                </a:schemeClr>
              </a:solidFill>
            </a:endParaRPr>
          </a:p>
          <a:p>
            <a:r>
              <a:rPr lang="en-GB" dirty="0">
                <a:solidFill>
                  <a:schemeClr val="bg2">
                    <a:lumMod val="10000"/>
                  </a:schemeClr>
                </a:solidFill>
              </a:rPr>
              <a:t>Can you develop a lead for funding related matters within your organisation?</a:t>
            </a:r>
          </a:p>
          <a:p>
            <a:endParaRPr lang="en-GB" dirty="0">
              <a:solidFill>
                <a:schemeClr val="bg2">
                  <a:lumMod val="10000"/>
                </a:schemeClr>
              </a:solidFill>
            </a:endParaRPr>
          </a:p>
          <a:p>
            <a:r>
              <a:rPr lang="en-GB" dirty="0">
                <a:solidFill>
                  <a:schemeClr val="bg2">
                    <a:lumMod val="10000"/>
                  </a:schemeClr>
                </a:solidFill>
              </a:rPr>
              <a:t>Could they mentor or assist other (particularly smaller or fledgling) organisations?</a:t>
            </a:r>
          </a:p>
          <a:p>
            <a:r>
              <a:rPr lang="en-GB" dirty="0">
                <a:solidFill>
                  <a:schemeClr val="bg2">
                    <a:lumMod val="10000"/>
                  </a:schemeClr>
                </a:solidFill>
              </a:rPr>
              <a:t>Could they run workshops?</a:t>
            </a:r>
          </a:p>
          <a:p>
            <a:r>
              <a:rPr lang="en-GB" dirty="0">
                <a:solidFill>
                  <a:schemeClr val="bg2">
                    <a:lumMod val="10000"/>
                  </a:schemeClr>
                </a:solidFill>
              </a:rPr>
              <a:t>Could they write newsletters?</a:t>
            </a:r>
          </a:p>
          <a:p>
            <a:endParaRPr lang="en-GB" dirty="0">
              <a:solidFill>
                <a:schemeClr val="bg2">
                  <a:lumMod val="10000"/>
                </a:schemeClr>
              </a:solidFill>
            </a:endParaRPr>
          </a:p>
          <a:p>
            <a:endParaRPr lang="en-GB" dirty="0">
              <a:solidFill>
                <a:schemeClr val="bg2">
                  <a:lumMod val="10000"/>
                </a:schemeClr>
              </a:solidFill>
            </a:endParaRPr>
          </a:p>
          <a:p>
            <a:r>
              <a:rPr lang="en-GB" dirty="0">
                <a:solidFill>
                  <a:schemeClr val="bg2">
                    <a:lumMod val="10000"/>
                  </a:schemeClr>
                </a:solidFill>
              </a:rPr>
              <a:t>Not mandatory, worth exploring, often a very useful resource!</a:t>
            </a:r>
          </a:p>
          <a:p>
            <a:endParaRPr lang="en-GB" dirty="0">
              <a:solidFill>
                <a:schemeClr val="bg2">
                  <a:lumMod val="10000"/>
                </a:schemeClr>
              </a:solidFill>
            </a:endParaRPr>
          </a:p>
          <a:p>
            <a:endParaRPr lang="en-GB" dirty="0">
              <a:solidFill>
                <a:schemeClr val="bg2">
                  <a:lumMod val="10000"/>
                </a:schemeClr>
              </a:solidFill>
            </a:endParaRPr>
          </a:p>
        </p:txBody>
      </p:sp>
      <p:sp>
        <p:nvSpPr>
          <p:cNvPr id="5" name="Rectangle 4">
            <a:extLst>
              <a:ext uri="{FF2B5EF4-FFF2-40B4-BE49-F238E27FC236}">
                <a16:creationId xmlns:a16="http://schemas.microsoft.com/office/drawing/2014/main" id="{1D185EA2-24A9-02E7-9F8E-BF8FCB59EFA2}"/>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We are the champions!</a:t>
            </a:r>
          </a:p>
        </p:txBody>
      </p:sp>
      <p:pic>
        <p:nvPicPr>
          <p:cNvPr id="1032" name="Picture 8" descr="1 tier Horse Shoe Rosette Pack - The Cottage Show Rosette Company">
            <a:extLst>
              <a:ext uri="{FF2B5EF4-FFF2-40B4-BE49-F238E27FC236}">
                <a16:creationId xmlns:a16="http://schemas.microsoft.com/office/drawing/2014/main" id="{8426066D-B855-8444-8537-10D20F216C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8094" y="2194564"/>
            <a:ext cx="2063356" cy="275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90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E220FFCB-BF94-FD95-A5A8-107533FAA1B5}"/>
              </a:ext>
            </a:extLst>
          </p:cNvPr>
          <p:cNvSpPr txBox="1"/>
          <p:nvPr/>
        </p:nvSpPr>
        <p:spPr>
          <a:xfrm>
            <a:off x="463781" y="2342742"/>
            <a:ext cx="6204146" cy="1569660"/>
          </a:xfrm>
          <a:prstGeom prst="rect">
            <a:avLst/>
          </a:prstGeom>
          <a:noFill/>
        </p:spPr>
        <p:txBody>
          <a:bodyPr wrap="square" rtlCol="0">
            <a:spAutoFit/>
          </a:bodyPr>
          <a:lstStyle/>
          <a:p>
            <a:pPr algn="ctr"/>
            <a:r>
              <a:rPr lang="en-GB" sz="3200" dirty="0">
                <a:solidFill>
                  <a:schemeClr val="bg2">
                    <a:lumMod val="10000"/>
                  </a:schemeClr>
                </a:solidFill>
              </a:rPr>
              <a:t>Let’s see if you have been listening -  nothing serious just a bit of fun revisiting the messages of the day!</a:t>
            </a:r>
          </a:p>
        </p:txBody>
      </p:sp>
      <p:sp>
        <p:nvSpPr>
          <p:cNvPr id="4" name="Rectangle 3">
            <a:extLst>
              <a:ext uri="{FF2B5EF4-FFF2-40B4-BE49-F238E27FC236}">
                <a16:creationId xmlns:a16="http://schemas.microsoft.com/office/drawing/2014/main" id="{00717231-9D21-9B4F-E74C-5B9E0A7E44D6}"/>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Quick Quiz</a:t>
            </a:r>
          </a:p>
        </p:txBody>
      </p:sp>
      <p:pic>
        <p:nvPicPr>
          <p:cNvPr id="6" name="Picture 2" descr="Confused Cartoon Guy Scratching His Head Royalty Free SVG, Cliparts,  Vectors, and Stock Illustration. Image 9926108.">
            <a:extLst>
              <a:ext uri="{FF2B5EF4-FFF2-40B4-BE49-F238E27FC236}">
                <a16:creationId xmlns:a16="http://schemas.microsoft.com/office/drawing/2014/main" id="{EC6E19DE-C41E-7D6D-AE51-894816501A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5069" y="1665223"/>
            <a:ext cx="2606212" cy="347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21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533400"/>
            <a:ext cx="1753317" cy="1753317"/>
          </a:xfrm>
          <a:prstGeom prst="ellipse">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7"/>
          </a:xfrm>
          <a:prstGeom prst="rect">
            <a:avLst/>
          </a:prstGeom>
          <a:noFill/>
          <a:ln w="9525">
            <a:noFill/>
            <a:miter lim="800000"/>
            <a:headEnd/>
            <a:tailEnd/>
          </a:ln>
        </p:spPr>
        <p:txBody>
          <a:bodyPr wrap="square">
            <a:spAutoFit/>
          </a:bodyPr>
          <a:lstStyle/>
          <a:p>
            <a:pPr algn="ctr"/>
            <a:r>
              <a:rPr lang="en-GB" sz="11500" dirty="0">
                <a:solidFill>
                  <a:prstClr val="white"/>
                </a:solidFill>
                <a:latin typeface="Arial" panose="020B0604020202020204" pitchFamily="34" charset="0"/>
                <a:cs typeface="Arial" panose="020B0604020202020204" pitchFamily="34" charset="0"/>
              </a:rPr>
              <a:t>1</a:t>
            </a:r>
            <a:endParaRPr lang="en-US" sz="11500" dirty="0">
              <a:solidFill>
                <a:prstClr val="white"/>
              </a:solidFill>
              <a:latin typeface="Arial" panose="020B0604020202020204" pitchFamily="34" charset="0"/>
              <a:cs typeface="Arial" panose="020B0604020202020204" pitchFamily="34" charset="0"/>
            </a:endParaRPr>
          </a:p>
        </p:txBody>
      </p:sp>
      <p:sp>
        <p:nvSpPr>
          <p:cNvPr id="11" name="TextBox 13"/>
          <p:cNvSpPr txBox="1">
            <a:spLocks noChangeArrowheads="1"/>
          </p:cNvSpPr>
          <p:nvPr/>
        </p:nvSpPr>
        <p:spPr bwMode="auto">
          <a:xfrm>
            <a:off x="3847268" y="460741"/>
            <a:ext cx="8266074"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is the first &amp; most important thing to do when looking at new funding opportunities?</a:t>
            </a:r>
          </a:p>
        </p:txBody>
      </p:sp>
      <p:grpSp>
        <p:nvGrpSpPr>
          <p:cNvPr id="2" name="Group 1"/>
          <p:cNvGrpSpPr/>
          <p:nvPr/>
        </p:nvGrpSpPr>
        <p:grpSpPr>
          <a:xfrm>
            <a:off x="2209800" y="2806206"/>
            <a:ext cx="7509420" cy="2643739"/>
            <a:chOff x="685800" y="2806205"/>
            <a:chExt cx="7509420" cy="2643739"/>
          </a:xfrm>
        </p:grpSpPr>
        <p:sp>
          <p:nvSpPr>
            <p:cNvPr id="12" name="Oval 11"/>
            <p:cNvSpPr/>
            <p:nvPr/>
          </p:nvSpPr>
          <p:spPr>
            <a:xfrm>
              <a:off x="1364159" y="2806205"/>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1447800" y="2806205"/>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685800" y="3880284"/>
              <a:ext cx="1981200" cy="1569660"/>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Check how easy it is to fill in the application</a:t>
              </a:r>
            </a:p>
          </p:txBody>
        </p:sp>
        <p:sp>
          <p:nvSpPr>
            <p:cNvPr id="17" name="Oval 16"/>
            <p:cNvSpPr/>
            <p:nvPr/>
          </p:nvSpPr>
          <p:spPr>
            <a:xfrm>
              <a:off x="3917885" y="2813648"/>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4031159"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3365947" y="3829127"/>
              <a:ext cx="1873315" cy="1200329"/>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See how much you can get</a:t>
              </a:r>
            </a:p>
          </p:txBody>
        </p:sp>
        <p:sp>
          <p:nvSpPr>
            <p:cNvPr id="21" name="Oval 20"/>
            <p:cNvSpPr/>
            <p:nvPr/>
          </p:nvSpPr>
          <p:spPr>
            <a:xfrm>
              <a:off x="6629400" y="281195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6705600"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C</a:t>
              </a:r>
            </a:p>
          </p:txBody>
        </p:sp>
        <p:sp>
          <p:nvSpPr>
            <p:cNvPr id="23" name="TextBox 22"/>
            <p:cNvSpPr txBox="1"/>
            <p:nvPr/>
          </p:nvSpPr>
          <p:spPr>
            <a:xfrm>
              <a:off x="5909220" y="3874674"/>
              <a:ext cx="2286000" cy="1569660"/>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Read &amp; understand what the funder wants to fund</a:t>
              </a:r>
            </a:p>
          </p:txBody>
        </p:sp>
      </p:grpSp>
      <p:sp>
        <p:nvSpPr>
          <p:cNvPr id="3" name="TextBox 2"/>
          <p:cNvSpPr txBox="1"/>
          <p:nvPr/>
        </p:nvSpPr>
        <p:spPr>
          <a:xfrm>
            <a:off x="9067800" y="6096000"/>
            <a:ext cx="1219200" cy="369332"/>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9E4A9D54-369F-81DB-1200-54DCE478D971}"/>
              </a:ext>
            </a:extLst>
          </p:cNvPr>
          <p:cNvPicPr>
            <a:picLocks noChangeAspect="1"/>
          </p:cNvPicPr>
          <p:nvPr/>
        </p:nvPicPr>
        <p:blipFill>
          <a:blip r:embed="rId3"/>
          <a:stretch>
            <a:fillRect/>
          </a:stretch>
        </p:blipFill>
        <p:spPr>
          <a:xfrm>
            <a:off x="247650" y="5990968"/>
            <a:ext cx="3550204" cy="609596"/>
          </a:xfrm>
          <a:prstGeom prst="rect">
            <a:avLst/>
          </a:prstGeom>
        </p:spPr>
      </p:pic>
      <p:pic>
        <p:nvPicPr>
          <p:cNvPr id="7" name="Picture 6">
            <a:extLst>
              <a:ext uri="{FF2B5EF4-FFF2-40B4-BE49-F238E27FC236}">
                <a16:creationId xmlns:a16="http://schemas.microsoft.com/office/drawing/2014/main" id="{E5471754-3393-EE44-7089-7B3BFC6E3240}"/>
              </a:ext>
            </a:extLst>
          </p:cNvPr>
          <p:cNvPicPr>
            <a:picLocks noChangeAspect="1"/>
          </p:cNvPicPr>
          <p:nvPr/>
        </p:nvPicPr>
        <p:blipFill>
          <a:blip r:embed="rId4"/>
          <a:stretch>
            <a:fillRect/>
          </a:stretch>
        </p:blipFill>
        <p:spPr>
          <a:xfrm>
            <a:off x="6365794" y="5957536"/>
            <a:ext cx="3097142" cy="676459"/>
          </a:xfrm>
          <a:prstGeom prst="rect">
            <a:avLst/>
          </a:prstGeom>
        </p:spPr>
      </p:pic>
      <p:pic>
        <p:nvPicPr>
          <p:cNvPr id="8" name="Picture 7">
            <a:extLst>
              <a:ext uri="{FF2B5EF4-FFF2-40B4-BE49-F238E27FC236}">
                <a16:creationId xmlns:a16="http://schemas.microsoft.com/office/drawing/2014/main" id="{2EEBA626-DEEF-C1F0-FD63-1F40065781F7}"/>
              </a:ext>
            </a:extLst>
          </p:cNvPr>
          <p:cNvPicPr>
            <a:picLocks noChangeAspect="1"/>
          </p:cNvPicPr>
          <p:nvPr/>
        </p:nvPicPr>
        <p:blipFill>
          <a:blip r:embed="rId5"/>
          <a:stretch>
            <a:fillRect/>
          </a:stretch>
        </p:blipFill>
        <p:spPr>
          <a:xfrm>
            <a:off x="9753600" y="5677593"/>
            <a:ext cx="1885950" cy="1180408"/>
          </a:xfrm>
          <a:prstGeom prst="rect">
            <a:avLst/>
          </a:prstGeom>
        </p:spPr>
      </p:pic>
      <p:cxnSp>
        <p:nvCxnSpPr>
          <p:cNvPr id="9" name="Straight Connector 8">
            <a:extLst>
              <a:ext uri="{FF2B5EF4-FFF2-40B4-BE49-F238E27FC236}">
                <a16:creationId xmlns:a16="http://schemas.microsoft.com/office/drawing/2014/main" id="{3E371B4D-2811-4AA4-8E0E-DEB7FFD8DF6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94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456282"/>
            <a:ext cx="1753317" cy="1753317"/>
          </a:xfrm>
          <a:prstGeom prst="ellipse">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7"/>
          </a:xfrm>
          <a:prstGeom prst="rect">
            <a:avLst/>
          </a:prstGeom>
          <a:noFill/>
          <a:ln w="9525">
            <a:noFill/>
            <a:miter lim="800000"/>
            <a:headEnd/>
            <a:tailEnd/>
          </a:ln>
        </p:spPr>
        <p:txBody>
          <a:bodyPr wrap="square">
            <a:spAutoFit/>
          </a:bodyPr>
          <a:lstStyle/>
          <a:p>
            <a:pPr algn="ctr"/>
            <a:r>
              <a:rPr lang="en-GB" sz="11500" dirty="0">
                <a:solidFill>
                  <a:prstClr val="white"/>
                </a:solidFill>
                <a:latin typeface="Arial" panose="020B0604020202020204" pitchFamily="34" charset="0"/>
                <a:cs typeface="Arial" panose="020B0604020202020204" pitchFamily="34" charset="0"/>
              </a:rPr>
              <a:t>1</a:t>
            </a:r>
            <a:endParaRPr lang="en-US" sz="11500" dirty="0">
              <a:solidFill>
                <a:prstClr val="white"/>
              </a:solidFill>
              <a:latin typeface="Arial" panose="020B0604020202020204" pitchFamily="34" charset="0"/>
              <a:cs typeface="Arial" panose="020B0604020202020204" pitchFamily="34" charset="0"/>
            </a:endParaRPr>
          </a:p>
        </p:txBody>
      </p:sp>
      <p:sp>
        <p:nvSpPr>
          <p:cNvPr id="12" name="Oval 11"/>
          <p:cNvSpPr/>
          <p:nvPr/>
        </p:nvSpPr>
        <p:spPr>
          <a:xfrm>
            <a:off x="2888160" y="2806206"/>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2971801" y="2806206"/>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2209800" y="3880284"/>
            <a:ext cx="1981200" cy="1569660"/>
          </a:xfrm>
          <a:prstGeom prst="rect">
            <a:avLst/>
          </a:prstGeom>
          <a:noFill/>
        </p:spPr>
        <p:txBody>
          <a:bodyPr wrap="square" rtlCol="0">
            <a:spAutoFit/>
          </a:bodyPr>
          <a:lstStyle/>
          <a:p>
            <a:pPr algn="ctr"/>
            <a:r>
              <a:rPr lang="en-GB" sz="2400" dirty="0">
                <a:solidFill>
                  <a:schemeClr val="bg2">
                    <a:lumMod val="50000"/>
                  </a:schemeClr>
                </a:solidFill>
                <a:latin typeface="Arial" panose="020B0604020202020204" pitchFamily="34" charset="0"/>
                <a:cs typeface="Arial" panose="020B0604020202020204" pitchFamily="34" charset="0"/>
              </a:rPr>
              <a:t>Check how easy it is to fill in the application</a:t>
            </a:r>
          </a:p>
        </p:txBody>
      </p:sp>
      <p:sp>
        <p:nvSpPr>
          <p:cNvPr id="17" name="Oval 16"/>
          <p:cNvSpPr/>
          <p:nvPr/>
        </p:nvSpPr>
        <p:spPr>
          <a:xfrm>
            <a:off x="5441886" y="281364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5555160" y="2819401"/>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4889948" y="3876368"/>
            <a:ext cx="1873315" cy="1200329"/>
          </a:xfrm>
          <a:prstGeom prst="rect">
            <a:avLst/>
          </a:prstGeom>
          <a:noFill/>
        </p:spPr>
        <p:txBody>
          <a:bodyPr wrap="square" rtlCol="0">
            <a:spAutoFit/>
          </a:bodyPr>
          <a:lstStyle/>
          <a:p>
            <a:pPr algn="ctr"/>
            <a:r>
              <a:rPr lang="en-GB" sz="2400" dirty="0">
                <a:solidFill>
                  <a:prstClr val="black">
                    <a:lumMod val="50000"/>
                    <a:lumOff val="50000"/>
                  </a:prstClr>
                </a:solidFill>
                <a:latin typeface="Arial" panose="020B0604020202020204" pitchFamily="34" charset="0"/>
                <a:cs typeface="Arial" panose="020B0604020202020204" pitchFamily="34" charset="0"/>
              </a:rPr>
              <a:t>See how much you can get</a:t>
            </a:r>
          </a:p>
        </p:txBody>
      </p:sp>
      <p:sp>
        <p:nvSpPr>
          <p:cNvPr id="21" name="Oval 20"/>
          <p:cNvSpPr/>
          <p:nvPr/>
        </p:nvSpPr>
        <p:spPr>
          <a:xfrm>
            <a:off x="8153401" y="2811960"/>
            <a:ext cx="769441" cy="769441"/>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8229601" y="2819401"/>
            <a:ext cx="693241" cy="769441"/>
          </a:xfrm>
          <a:prstGeom prst="rect">
            <a:avLst/>
          </a:prstGeom>
          <a:noFill/>
        </p:spPr>
        <p:txBody>
          <a:bodyPr wrap="square" rtlCol="0">
            <a:spAutoFit/>
          </a:bodyPr>
          <a:lstStyle/>
          <a:p>
            <a:r>
              <a:rPr lang="en-GB" sz="4400" dirty="0">
                <a:solidFill>
                  <a:prstClr val="white"/>
                </a:solidFill>
                <a:latin typeface="Arial" panose="020B0604020202020204" pitchFamily="34" charset="0"/>
                <a:cs typeface="Arial" panose="020B0604020202020204" pitchFamily="34" charset="0"/>
              </a:rPr>
              <a:t>C</a:t>
            </a:r>
          </a:p>
        </p:txBody>
      </p:sp>
      <p:sp>
        <p:nvSpPr>
          <p:cNvPr id="15" name="TextBox 14"/>
          <p:cNvSpPr txBox="1"/>
          <p:nvPr/>
        </p:nvSpPr>
        <p:spPr>
          <a:xfrm>
            <a:off x="9920136" y="3190926"/>
            <a:ext cx="1447800" cy="1862048"/>
          </a:xfrm>
          <a:prstGeom prst="rect">
            <a:avLst/>
          </a:prstGeom>
          <a:noFill/>
        </p:spPr>
        <p:txBody>
          <a:bodyPr wrap="square" rtlCol="0">
            <a:spAutoFit/>
          </a:bodyPr>
          <a:lstStyle/>
          <a:p>
            <a:r>
              <a:rPr lang="en-GB" sz="11500" dirty="0">
                <a:solidFill>
                  <a:srgbClr val="006600"/>
                </a:solidFill>
                <a:latin typeface="Arial" panose="020B0604020202020204" pitchFamily="34" charset="0"/>
                <a:cs typeface="Arial" panose="020B0604020202020204" pitchFamily="34" charset="0"/>
                <a:sym typeface="Wingdings"/>
              </a:rPr>
              <a:t></a:t>
            </a:r>
            <a:endParaRPr lang="en-GB" sz="11500" dirty="0">
              <a:solidFill>
                <a:srgbClr val="006600"/>
              </a:solidFill>
              <a:latin typeface="Arial" panose="020B0604020202020204" pitchFamily="34" charset="0"/>
              <a:cs typeface="Arial" panose="020B0604020202020204" pitchFamily="34" charset="0"/>
            </a:endParaRPr>
          </a:p>
        </p:txBody>
      </p:sp>
      <p:sp>
        <p:nvSpPr>
          <p:cNvPr id="16" name="TextBox 15"/>
          <p:cNvSpPr txBox="1"/>
          <p:nvPr/>
        </p:nvSpPr>
        <p:spPr>
          <a:xfrm>
            <a:off x="7467600" y="3880284"/>
            <a:ext cx="2286000" cy="1569660"/>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Read &amp; understand what the funder wants</a:t>
            </a:r>
          </a:p>
        </p:txBody>
      </p:sp>
      <p:sp>
        <p:nvSpPr>
          <p:cNvPr id="3" name="TextBox 13">
            <a:extLst>
              <a:ext uri="{FF2B5EF4-FFF2-40B4-BE49-F238E27FC236}">
                <a16:creationId xmlns:a16="http://schemas.microsoft.com/office/drawing/2014/main" id="{B6F4CC64-C09A-508B-D141-61057BDD6029}"/>
              </a:ext>
            </a:extLst>
          </p:cNvPr>
          <p:cNvSpPr txBox="1">
            <a:spLocks noChangeArrowheads="1"/>
          </p:cNvSpPr>
          <p:nvPr/>
        </p:nvSpPr>
        <p:spPr bwMode="auto">
          <a:xfrm>
            <a:off x="3847268" y="460741"/>
            <a:ext cx="8187416"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is the first &amp; most important thing to do when looking at new funding opportunities?</a:t>
            </a:r>
          </a:p>
        </p:txBody>
      </p:sp>
      <p:cxnSp>
        <p:nvCxnSpPr>
          <p:cNvPr id="7" name="Straight Connector 6">
            <a:extLst>
              <a:ext uri="{FF2B5EF4-FFF2-40B4-BE49-F238E27FC236}">
                <a16:creationId xmlns:a16="http://schemas.microsoft.com/office/drawing/2014/main" id="{719F8798-06EB-464E-5395-CBD224FFB536}"/>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AADFB62-135B-763A-6ED2-B0A0F553CD48}"/>
              </a:ext>
            </a:extLst>
          </p:cNvPr>
          <p:cNvPicPr>
            <a:picLocks noChangeAspect="1"/>
          </p:cNvPicPr>
          <p:nvPr/>
        </p:nvPicPr>
        <p:blipFill>
          <a:blip r:embed="rId3"/>
          <a:stretch>
            <a:fillRect/>
          </a:stretch>
        </p:blipFill>
        <p:spPr>
          <a:xfrm>
            <a:off x="6365794" y="5957536"/>
            <a:ext cx="3097142" cy="676459"/>
          </a:xfrm>
          <a:prstGeom prst="rect">
            <a:avLst/>
          </a:prstGeom>
        </p:spPr>
      </p:pic>
      <p:pic>
        <p:nvPicPr>
          <p:cNvPr id="9" name="Picture 8">
            <a:extLst>
              <a:ext uri="{FF2B5EF4-FFF2-40B4-BE49-F238E27FC236}">
                <a16:creationId xmlns:a16="http://schemas.microsoft.com/office/drawing/2014/main" id="{48519372-0F93-8C8D-430C-765317777406}"/>
              </a:ext>
            </a:extLst>
          </p:cNvPr>
          <p:cNvPicPr>
            <a:picLocks noChangeAspect="1"/>
          </p:cNvPicPr>
          <p:nvPr/>
        </p:nvPicPr>
        <p:blipFill>
          <a:blip r:embed="rId4"/>
          <a:stretch>
            <a:fillRect/>
          </a:stretch>
        </p:blipFill>
        <p:spPr>
          <a:xfrm>
            <a:off x="9753600" y="5677593"/>
            <a:ext cx="1885950" cy="1180408"/>
          </a:xfrm>
          <a:prstGeom prst="rect">
            <a:avLst/>
          </a:prstGeom>
        </p:spPr>
      </p:pic>
      <p:pic>
        <p:nvPicPr>
          <p:cNvPr id="10" name="Picture 9">
            <a:extLst>
              <a:ext uri="{FF2B5EF4-FFF2-40B4-BE49-F238E27FC236}">
                <a16:creationId xmlns:a16="http://schemas.microsoft.com/office/drawing/2014/main" id="{4185D425-FAED-CBE8-17A7-6A94B070E5C7}"/>
              </a:ext>
            </a:extLst>
          </p:cNvPr>
          <p:cNvPicPr>
            <a:picLocks noChangeAspect="1"/>
          </p:cNvPicPr>
          <p:nvPr/>
        </p:nvPicPr>
        <p:blipFill>
          <a:blip r:embed="rId5"/>
          <a:stretch>
            <a:fillRect/>
          </a:stretch>
        </p:blipFill>
        <p:spPr>
          <a:xfrm>
            <a:off x="247650" y="5990968"/>
            <a:ext cx="3550204" cy="609596"/>
          </a:xfrm>
          <a:prstGeom prst="rect">
            <a:avLst/>
          </a:prstGeom>
        </p:spPr>
      </p:pic>
    </p:spTree>
    <p:extLst>
      <p:ext uri="{BB962C8B-B14F-4D97-AF65-F5344CB8AC3E}">
        <p14:creationId xmlns:p14="http://schemas.microsoft.com/office/powerpoint/2010/main" val="17725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533400"/>
            <a:ext cx="1753317" cy="1753317"/>
          </a:xfrm>
          <a:prstGeom prst="ellipse">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7"/>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2</a:t>
            </a:r>
          </a:p>
        </p:txBody>
      </p:sp>
      <p:sp>
        <p:nvSpPr>
          <p:cNvPr id="11" name="TextBox 13"/>
          <p:cNvSpPr txBox="1">
            <a:spLocks noChangeArrowheads="1"/>
          </p:cNvSpPr>
          <p:nvPr/>
        </p:nvSpPr>
        <p:spPr bwMode="auto">
          <a:xfrm>
            <a:off x="3847268" y="460741"/>
            <a:ext cx="7697864"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should you do if there is anything in the criteria that you are unsure about?</a:t>
            </a:r>
          </a:p>
        </p:txBody>
      </p:sp>
      <p:grpSp>
        <p:nvGrpSpPr>
          <p:cNvPr id="2" name="Group 1"/>
          <p:cNvGrpSpPr/>
          <p:nvPr/>
        </p:nvGrpSpPr>
        <p:grpSpPr>
          <a:xfrm>
            <a:off x="2209800" y="2806206"/>
            <a:ext cx="7575485" cy="1968082"/>
            <a:chOff x="685800" y="2806205"/>
            <a:chExt cx="7575485" cy="1968082"/>
          </a:xfrm>
        </p:grpSpPr>
        <p:sp>
          <p:nvSpPr>
            <p:cNvPr id="12" name="Oval 11"/>
            <p:cNvSpPr/>
            <p:nvPr/>
          </p:nvSpPr>
          <p:spPr>
            <a:xfrm>
              <a:off x="1364159" y="2806205"/>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1447800" y="2806205"/>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685800" y="3880284"/>
              <a:ext cx="1981200" cy="461665"/>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Google it</a:t>
              </a:r>
            </a:p>
          </p:txBody>
        </p:sp>
        <p:sp>
          <p:nvSpPr>
            <p:cNvPr id="17" name="Oval 16"/>
            <p:cNvSpPr/>
            <p:nvPr/>
          </p:nvSpPr>
          <p:spPr>
            <a:xfrm>
              <a:off x="3917885" y="2813648"/>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4031159"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3384485" y="3943290"/>
              <a:ext cx="2111747" cy="830997"/>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Ask the funder</a:t>
              </a:r>
            </a:p>
          </p:txBody>
        </p:sp>
        <p:sp>
          <p:nvSpPr>
            <p:cNvPr id="21" name="Oval 20"/>
            <p:cNvSpPr/>
            <p:nvPr/>
          </p:nvSpPr>
          <p:spPr>
            <a:xfrm>
              <a:off x="6629400" y="281195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6705600"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C</a:t>
              </a:r>
            </a:p>
          </p:txBody>
        </p:sp>
        <p:sp>
          <p:nvSpPr>
            <p:cNvPr id="23" name="TextBox 22"/>
            <p:cNvSpPr txBox="1"/>
            <p:nvPr/>
          </p:nvSpPr>
          <p:spPr>
            <a:xfrm>
              <a:off x="5975285" y="3898160"/>
              <a:ext cx="2286000" cy="830997"/>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Ask a colleague</a:t>
              </a:r>
            </a:p>
          </p:txBody>
        </p:sp>
      </p:grpSp>
      <p:sp>
        <p:nvSpPr>
          <p:cNvPr id="3" name="TextBox 2"/>
          <p:cNvSpPr txBox="1"/>
          <p:nvPr/>
        </p:nvSpPr>
        <p:spPr>
          <a:xfrm>
            <a:off x="9067800" y="6096000"/>
            <a:ext cx="1219200" cy="369332"/>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9E4A9D54-369F-81DB-1200-54DCE478D971}"/>
              </a:ext>
            </a:extLst>
          </p:cNvPr>
          <p:cNvPicPr>
            <a:picLocks noChangeAspect="1"/>
          </p:cNvPicPr>
          <p:nvPr/>
        </p:nvPicPr>
        <p:blipFill>
          <a:blip r:embed="rId3"/>
          <a:stretch>
            <a:fillRect/>
          </a:stretch>
        </p:blipFill>
        <p:spPr>
          <a:xfrm>
            <a:off x="247650" y="5990968"/>
            <a:ext cx="3550204" cy="609596"/>
          </a:xfrm>
          <a:prstGeom prst="rect">
            <a:avLst/>
          </a:prstGeom>
        </p:spPr>
      </p:pic>
      <p:pic>
        <p:nvPicPr>
          <p:cNvPr id="7" name="Picture 6">
            <a:extLst>
              <a:ext uri="{FF2B5EF4-FFF2-40B4-BE49-F238E27FC236}">
                <a16:creationId xmlns:a16="http://schemas.microsoft.com/office/drawing/2014/main" id="{E5471754-3393-EE44-7089-7B3BFC6E3240}"/>
              </a:ext>
            </a:extLst>
          </p:cNvPr>
          <p:cNvPicPr>
            <a:picLocks noChangeAspect="1"/>
          </p:cNvPicPr>
          <p:nvPr/>
        </p:nvPicPr>
        <p:blipFill>
          <a:blip r:embed="rId4"/>
          <a:stretch>
            <a:fillRect/>
          </a:stretch>
        </p:blipFill>
        <p:spPr>
          <a:xfrm>
            <a:off x="6365794" y="5957536"/>
            <a:ext cx="3097142" cy="676459"/>
          </a:xfrm>
          <a:prstGeom prst="rect">
            <a:avLst/>
          </a:prstGeom>
        </p:spPr>
      </p:pic>
      <p:pic>
        <p:nvPicPr>
          <p:cNvPr id="8" name="Picture 7">
            <a:extLst>
              <a:ext uri="{FF2B5EF4-FFF2-40B4-BE49-F238E27FC236}">
                <a16:creationId xmlns:a16="http://schemas.microsoft.com/office/drawing/2014/main" id="{2EEBA626-DEEF-C1F0-FD63-1F40065781F7}"/>
              </a:ext>
            </a:extLst>
          </p:cNvPr>
          <p:cNvPicPr>
            <a:picLocks noChangeAspect="1"/>
          </p:cNvPicPr>
          <p:nvPr/>
        </p:nvPicPr>
        <p:blipFill>
          <a:blip r:embed="rId5"/>
          <a:stretch>
            <a:fillRect/>
          </a:stretch>
        </p:blipFill>
        <p:spPr>
          <a:xfrm>
            <a:off x="9753600" y="5677593"/>
            <a:ext cx="1885950" cy="1180408"/>
          </a:xfrm>
          <a:prstGeom prst="rect">
            <a:avLst/>
          </a:prstGeom>
        </p:spPr>
      </p:pic>
      <p:cxnSp>
        <p:nvCxnSpPr>
          <p:cNvPr id="9" name="Straight Connector 8">
            <a:extLst>
              <a:ext uri="{FF2B5EF4-FFF2-40B4-BE49-F238E27FC236}">
                <a16:creationId xmlns:a16="http://schemas.microsoft.com/office/drawing/2014/main" id="{3E371B4D-2811-4AA4-8E0E-DEB7FFD8DF6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79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456282"/>
            <a:ext cx="1753317" cy="1753317"/>
          </a:xfrm>
          <a:prstGeom prst="ellipse">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7"/>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2</a:t>
            </a:r>
          </a:p>
        </p:txBody>
      </p:sp>
      <p:sp>
        <p:nvSpPr>
          <p:cNvPr id="12" name="Oval 11"/>
          <p:cNvSpPr/>
          <p:nvPr/>
        </p:nvSpPr>
        <p:spPr>
          <a:xfrm>
            <a:off x="2888160" y="2806206"/>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2971801" y="2806206"/>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2209800" y="3880284"/>
            <a:ext cx="1981200" cy="461665"/>
          </a:xfrm>
          <a:prstGeom prst="rect">
            <a:avLst/>
          </a:prstGeom>
          <a:noFill/>
        </p:spPr>
        <p:txBody>
          <a:bodyPr wrap="square" rtlCol="0">
            <a:spAutoFit/>
          </a:bodyPr>
          <a:lstStyle/>
          <a:p>
            <a:pPr algn="ctr"/>
            <a:r>
              <a:rPr lang="en-GB" sz="2400" dirty="0">
                <a:solidFill>
                  <a:prstClr val="black">
                    <a:lumMod val="50000"/>
                    <a:lumOff val="50000"/>
                  </a:prstClr>
                </a:solidFill>
                <a:latin typeface="Arial" panose="020B0604020202020204" pitchFamily="34" charset="0"/>
                <a:cs typeface="Arial" panose="020B0604020202020204" pitchFamily="34" charset="0"/>
              </a:rPr>
              <a:t>Google it</a:t>
            </a:r>
          </a:p>
        </p:txBody>
      </p:sp>
      <p:sp>
        <p:nvSpPr>
          <p:cNvPr id="17" name="Oval 16"/>
          <p:cNvSpPr/>
          <p:nvPr/>
        </p:nvSpPr>
        <p:spPr>
          <a:xfrm>
            <a:off x="5441886" y="2813649"/>
            <a:ext cx="769441" cy="769441"/>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5555160" y="2819401"/>
            <a:ext cx="693241" cy="769441"/>
          </a:xfrm>
          <a:prstGeom prst="rect">
            <a:avLst/>
          </a:prstGeom>
          <a:noFill/>
        </p:spPr>
        <p:txBody>
          <a:bodyPr wrap="square" rtlCol="0">
            <a:spAutoFit/>
          </a:bodyPr>
          <a:lstStyle/>
          <a:p>
            <a:r>
              <a:rPr lang="en-GB" sz="4400" dirty="0">
                <a:solidFill>
                  <a:schemeClr val="bg1"/>
                </a:solidFill>
                <a:latin typeface="Arial" panose="020B0604020202020204" pitchFamily="34" charset="0"/>
                <a:cs typeface="Arial" panose="020B0604020202020204" pitchFamily="34" charset="0"/>
              </a:rPr>
              <a:t>B</a:t>
            </a:r>
          </a:p>
        </p:txBody>
      </p:sp>
      <p:sp>
        <p:nvSpPr>
          <p:cNvPr id="19" name="TextBox 18"/>
          <p:cNvSpPr txBox="1"/>
          <p:nvPr/>
        </p:nvSpPr>
        <p:spPr>
          <a:xfrm>
            <a:off x="7696200" y="3905378"/>
            <a:ext cx="1873315" cy="830997"/>
          </a:xfrm>
          <a:prstGeom prst="rect">
            <a:avLst/>
          </a:prstGeom>
          <a:noFill/>
        </p:spPr>
        <p:txBody>
          <a:bodyPr wrap="square" rtlCol="0">
            <a:spAutoFit/>
          </a:bodyPr>
          <a:lstStyle/>
          <a:p>
            <a:pPr algn="ctr"/>
            <a:r>
              <a:rPr lang="en-GB" sz="2400" dirty="0">
                <a:solidFill>
                  <a:prstClr val="black">
                    <a:lumMod val="50000"/>
                    <a:lumOff val="50000"/>
                  </a:prstClr>
                </a:solidFill>
                <a:latin typeface="Arial" panose="020B0604020202020204" pitchFamily="34" charset="0"/>
                <a:cs typeface="Arial" panose="020B0604020202020204" pitchFamily="34" charset="0"/>
              </a:rPr>
              <a:t>Ask a colleague</a:t>
            </a:r>
          </a:p>
        </p:txBody>
      </p:sp>
      <p:sp>
        <p:nvSpPr>
          <p:cNvPr id="21" name="Oval 20"/>
          <p:cNvSpPr/>
          <p:nvPr/>
        </p:nvSpPr>
        <p:spPr>
          <a:xfrm>
            <a:off x="8153401" y="2811960"/>
            <a:ext cx="769441" cy="769441"/>
          </a:xfrm>
          <a:prstGeom prst="ellipse">
            <a:avLst/>
          </a:prstGeom>
          <a:solidFill>
            <a:srgbClr val="8EC3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8229601" y="2819401"/>
            <a:ext cx="693241" cy="769441"/>
          </a:xfrm>
          <a:prstGeom prst="rect">
            <a:avLst/>
          </a:prstGeom>
          <a:noFill/>
        </p:spPr>
        <p:txBody>
          <a:bodyPr wrap="square" rtlCol="0">
            <a:spAutoFit/>
          </a:bodyPr>
          <a:lstStyle/>
          <a:p>
            <a:r>
              <a:rPr lang="en-GB" sz="4400" dirty="0">
                <a:solidFill>
                  <a:schemeClr val="bg2">
                    <a:lumMod val="10000"/>
                  </a:schemeClr>
                </a:solidFill>
                <a:latin typeface="Arial" panose="020B0604020202020204" pitchFamily="34" charset="0"/>
                <a:cs typeface="Arial" panose="020B0604020202020204" pitchFamily="34" charset="0"/>
              </a:rPr>
              <a:t>C</a:t>
            </a:r>
          </a:p>
        </p:txBody>
      </p:sp>
      <p:sp>
        <p:nvSpPr>
          <p:cNvPr id="15" name="TextBox 14"/>
          <p:cNvSpPr txBox="1"/>
          <p:nvPr/>
        </p:nvSpPr>
        <p:spPr>
          <a:xfrm>
            <a:off x="6361675" y="2319248"/>
            <a:ext cx="1447800" cy="1862048"/>
          </a:xfrm>
          <a:prstGeom prst="rect">
            <a:avLst/>
          </a:prstGeom>
          <a:noFill/>
        </p:spPr>
        <p:txBody>
          <a:bodyPr wrap="square" rtlCol="0">
            <a:spAutoFit/>
          </a:bodyPr>
          <a:lstStyle/>
          <a:p>
            <a:r>
              <a:rPr lang="en-GB" sz="11500" dirty="0">
                <a:solidFill>
                  <a:srgbClr val="006600"/>
                </a:solidFill>
                <a:latin typeface="Arial" panose="020B0604020202020204" pitchFamily="34" charset="0"/>
                <a:cs typeface="Arial" panose="020B0604020202020204" pitchFamily="34" charset="0"/>
                <a:sym typeface="Wingdings"/>
              </a:rPr>
              <a:t></a:t>
            </a:r>
            <a:endParaRPr lang="en-GB" sz="11500" dirty="0">
              <a:solidFill>
                <a:srgbClr val="006600"/>
              </a:solidFill>
              <a:latin typeface="Arial" panose="020B0604020202020204" pitchFamily="34" charset="0"/>
              <a:cs typeface="Arial" panose="020B0604020202020204" pitchFamily="34" charset="0"/>
            </a:endParaRPr>
          </a:p>
        </p:txBody>
      </p:sp>
      <p:sp>
        <p:nvSpPr>
          <p:cNvPr id="16" name="TextBox 15"/>
          <p:cNvSpPr txBox="1"/>
          <p:nvPr/>
        </p:nvSpPr>
        <p:spPr>
          <a:xfrm>
            <a:off x="4804753" y="3880283"/>
            <a:ext cx="2101916" cy="830997"/>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Ask the funder</a:t>
            </a:r>
          </a:p>
        </p:txBody>
      </p:sp>
      <p:sp>
        <p:nvSpPr>
          <p:cNvPr id="3" name="TextBox 13">
            <a:extLst>
              <a:ext uri="{FF2B5EF4-FFF2-40B4-BE49-F238E27FC236}">
                <a16:creationId xmlns:a16="http://schemas.microsoft.com/office/drawing/2014/main" id="{B6F4CC64-C09A-508B-D141-61057BDD6029}"/>
              </a:ext>
            </a:extLst>
          </p:cNvPr>
          <p:cNvSpPr txBox="1">
            <a:spLocks noChangeArrowheads="1"/>
          </p:cNvSpPr>
          <p:nvPr/>
        </p:nvSpPr>
        <p:spPr bwMode="auto">
          <a:xfrm>
            <a:off x="3847268" y="460741"/>
            <a:ext cx="7697864"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should you do if there is anything in the criteria that you are unsure about?</a:t>
            </a:r>
          </a:p>
        </p:txBody>
      </p:sp>
      <p:cxnSp>
        <p:nvCxnSpPr>
          <p:cNvPr id="7" name="Straight Connector 6">
            <a:extLst>
              <a:ext uri="{FF2B5EF4-FFF2-40B4-BE49-F238E27FC236}">
                <a16:creationId xmlns:a16="http://schemas.microsoft.com/office/drawing/2014/main" id="{719F8798-06EB-464E-5395-CBD224FFB536}"/>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AADFB62-135B-763A-6ED2-B0A0F553CD48}"/>
              </a:ext>
            </a:extLst>
          </p:cNvPr>
          <p:cNvPicPr>
            <a:picLocks noChangeAspect="1"/>
          </p:cNvPicPr>
          <p:nvPr/>
        </p:nvPicPr>
        <p:blipFill>
          <a:blip r:embed="rId3"/>
          <a:stretch>
            <a:fillRect/>
          </a:stretch>
        </p:blipFill>
        <p:spPr>
          <a:xfrm>
            <a:off x="6365794" y="5957536"/>
            <a:ext cx="3097142" cy="676459"/>
          </a:xfrm>
          <a:prstGeom prst="rect">
            <a:avLst/>
          </a:prstGeom>
        </p:spPr>
      </p:pic>
      <p:pic>
        <p:nvPicPr>
          <p:cNvPr id="9" name="Picture 8">
            <a:extLst>
              <a:ext uri="{FF2B5EF4-FFF2-40B4-BE49-F238E27FC236}">
                <a16:creationId xmlns:a16="http://schemas.microsoft.com/office/drawing/2014/main" id="{48519372-0F93-8C8D-430C-765317777406}"/>
              </a:ext>
            </a:extLst>
          </p:cNvPr>
          <p:cNvPicPr>
            <a:picLocks noChangeAspect="1"/>
          </p:cNvPicPr>
          <p:nvPr/>
        </p:nvPicPr>
        <p:blipFill>
          <a:blip r:embed="rId4"/>
          <a:stretch>
            <a:fillRect/>
          </a:stretch>
        </p:blipFill>
        <p:spPr>
          <a:xfrm>
            <a:off x="9753600" y="5677593"/>
            <a:ext cx="1885950" cy="1180408"/>
          </a:xfrm>
          <a:prstGeom prst="rect">
            <a:avLst/>
          </a:prstGeom>
        </p:spPr>
      </p:pic>
      <p:pic>
        <p:nvPicPr>
          <p:cNvPr id="10" name="Picture 9">
            <a:extLst>
              <a:ext uri="{FF2B5EF4-FFF2-40B4-BE49-F238E27FC236}">
                <a16:creationId xmlns:a16="http://schemas.microsoft.com/office/drawing/2014/main" id="{4185D425-FAED-CBE8-17A7-6A94B070E5C7}"/>
              </a:ext>
            </a:extLst>
          </p:cNvPr>
          <p:cNvPicPr>
            <a:picLocks noChangeAspect="1"/>
          </p:cNvPicPr>
          <p:nvPr/>
        </p:nvPicPr>
        <p:blipFill>
          <a:blip r:embed="rId5"/>
          <a:stretch>
            <a:fillRect/>
          </a:stretch>
        </p:blipFill>
        <p:spPr>
          <a:xfrm>
            <a:off x="247650" y="5990968"/>
            <a:ext cx="3550204" cy="609596"/>
          </a:xfrm>
          <a:prstGeom prst="rect">
            <a:avLst/>
          </a:prstGeom>
        </p:spPr>
      </p:pic>
    </p:spTree>
    <p:extLst>
      <p:ext uri="{BB962C8B-B14F-4D97-AF65-F5344CB8AC3E}">
        <p14:creationId xmlns:p14="http://schemas.microsoft.com/office/powerpoint/2010/main" val="215955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Rectangle 3">
            <a:extLst>
              <a:ext uri="{FF2B5EF4-FFF2-40B4-BE49-F238E27FC236}">
                <a16:creationId xmlns:a16="http://schemas.microsoft.com/office/drawing/2014/main" id="{24F077DA-B115-F2B4-8D5F-FC4AECAB46F4}"/>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Agenda</a:t>
            </a:r>
          </a:p>
        </p:txBody>
      </p:sp>
      <p:pic>
        <p:nvPicPr>
          <p:cNvPr id="3" name="Picture 2" descr="Agenda For Meeting List Of Event With Remind Flat Template Of Schedule With  Time For Business Plan Summary In School Important Document With Program On  Board Presentation With Memo Vector Stock Illustration -">
            <a:extLst>
              <a:ext uri="{FF2B5EF4-FFF2-40B4-BE49-F238E27FC236}">
                <a16:creationId xmlns:a16="http://schemas.microsoft.com/office/drawing/2014/main" id="{3EE67672-4645-1617-BD8E-62F4C1076F92}"/>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20000">
            <a:off x="7716638" y="1960545"/>
            <a:ext cx="2396973" cy="28707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B6257CA9-621E-279D-21F6-D2F9E34B55D1}"/>
              </a:ext>
            </a:extLst>
          </p:cNvPr>
          <p:cNvGraphicFramePr>
            <a:graphicFrameLocks noGrp="1"/>
          </p:cNvGraphicFramePr>
          <p:nvPr>
            <p:extLst>
              <p:ext uri="{D42A27DB-BD31-4B8C-83A1-F6EECF244321}">
                <p14:modId xmlns:p14="http://schemas.microsoft.com/office/powerpoint/2010/main" val="3581829700"/>
              </p:ext>
            </p:extLst>
          </p:nvPr>
        </p:nvGraphicFramePr>
        <p:xfrm>
          <a:off x="378932" y="1597757"/>
          <a:ext cx="6166247" cy="3708400"/>
        </p:xfrm>
        <a:graphic>
          <a:graphicData uri="http://schemas.openxmlformats.org/drawingml/2006/table">
            <a:tbl>
              <a:tblPr firstRow="1" bandRow="1">
                <a:tableStyleId>{2D5ABB26-0587-4C30-8999-92F81FD0307C}</a:tableStyleId>
              </a:tblPr>
              <a:tblGrid>
                <a:gridCol w="1546241">
                  <a:extLst>
                    <a:ext uri="{9D8B030D-6E8A-4147-A177-3AD203B41FA5}">
                      <a16:colId xmlns:a16="http://schemas.microsoft.com/office/drawing/2014/main" val="4293066815"/>
                    </a:ext>
                  </a:extLst>
                </a:gridCol>
                <a:gridCol w="4620006">
                  <a:extLst>
                    <a:ext uri="{9D8B030D-6E8A-4147-A177-3AD203B41FA5}">
                      <a16:colId xmlns:a16="http://schemas.microsoft.com/office/drawing/2014/main" val="2018643925"/>
                    </a:ext>
                  </a:extLst>
                </a:gridCol>
              </a:tblGrid>
              <a:tr h="370840">
                <a:tc>
                  <a:txBody>
                    <a:bodyPr/>
                    <a:lstStyle/>
                    <a:p>
                      <a:r>
                        <a:rPr lang="en-GB" dirty="0">
                          <a:solidFill>
                            <a:schemeClr val="bg2">
                              <a:lumMod val="10000"/>
                            </a:schemeClr>
                          </a:solidFill>
                        </a:rPr>
                        <a:t>9:30 </a:t>
                      </a:r>
                    </a:p>
                  </a:txBody>
                  <a:tcPr/>
                </a:tc>
                <a:tc>
                  <a:txBody>
                    <a:bodyPr/>
                    <a:lstStyle/>
                    <a:p>
                      <a:r>
                        <a:rPr lang="en-GB" dirty="0">
                          <a:solidFill>
                            <a:schemeClr val="bg2">
                              <a:lumMod val="10000"/>
                            </a:schemeClr>
                          </a:solidFill>
                        </a:rPr>
                        <a:t>Welcome and introductions</a:t>
                      </a:r>
                    </a:p>
                  </a:txBody>
                  <a:tcPr/>
                </a:tc>
                <a:extLst>
                  <a:ext uri="{0D108BD9-81ED-4DB2-BD59-A6C34878D82A}">
                    <a16:rowId xmlns:a16="http://schemas.microsoft.com/office/drawing/2014/main" val="1464431207"/>
                  </a:ext>
                </a:extLst>
              </a:tr>
              <a:tr h="370840">
                <a:tc>
                  <a:txBody>
                    <a:bodyPr/>
                    <a:lstStyle/>
                    <a:p>
                      <a:r>
                        <a:rPr lang="en-GB" dirty="0">
                          <a:solidFill>
                            <a:schemeClr val="bg2">
                              <a:lumMod val="10000"/>
                            </a:schemeClr>
                          </a:solidFill>
                        </a:rPr>
                        <a:t>9:55</a:t>
                      </a:r>
                    </a:p>
                  </a:txBody>
                  <a:tcPr/>
                </a:tc>
                <a:tc>
                  <a:txBody>
                    <a:bodyPr/>
                    <a:lstStyle/>
                    <a:p>
                      <a:r>
                        <a:rPr lang="en-GB" dirty="0">
                          <a:solidFill>
                            <a:schemeClr val="bg2">
                              <a:lumMod val="10000"/>
                            </a:schemeClr>
                          </a:solidFill>
                        </a:rPr>
                        <a:t>What makes a good funding application</a:t>
                      </a:r>
                    </a:p>
                  </a:txBody>
                  <a:tcPr/>
                </a:tc>
                <a:extLst>
                  <a:ext uri="{0D108BD9-81ED-4DB2-BD59-A6C34878D82A}">
                    <a16:rowId xmlns:a16="http://schemas.microsoft.com/office/drawing/2014/main" val="1858226346"/>
                  </a:ext>
                </a:extLst>
              </a:tr>
              <a:tr h="370840">
                <a:tc>
                  <a:txBody>
                    <a:bodyPr/>
                    <a:lstStyle/>
                    <a:p>
                      <a:r>
                        <a:rPr lang="en-GB" dirty="0">
                          <a:solidFill>
                            <a:schemeClr val="bg2">
                              <a:lumMod val="10000"/>
                            </a:schemeClr>
                          </a:solidFill>
                        </a:rPr>
                        <a:t>10:50 </a:t>
                      </a:r>
                    </a:p>
                  </a:txBody>
                  <a:tcPr/>
                </a:tc>
                <a:tc>
                  <a:txBody>
                    <a:bodyPr/>
                    <a:lstStyle/>
                    <a:p>
                      <a:r>
                        <a:rPr lang="en-GB" dirty="0">
                          <a:solidFill>
                            <a:schemeClr val="bg2">
                              <a:lumMod val="10000"/>
                            </a:schemeClr>
                          </a:solidFill>
                        </a:rPr>
                        <a:t>Break</a:t>
                      </a:r>
                    </a:p>
                  </a:txBody>
                  <a:tcPr/>
                </a:tc>
                <a:extLst>
                  <a:ext uri="{0D108BD9-81ED-4DB2-BD59-A6C34878D82A}">
                    <a16:rowId xmlns:a16="http://schemas.microsoft.com/office/drawing/2014/main" val="132367194"/>
                  </a:ext>
                </a:extLst>
              </a:tr>
              <a:tr h="370840">
                <a:tc>
                  <a:txBody>
                    <a:bodyPr/>
                    <a:lstStyle/>
                    <a:p>
                      <a:r>
                        <a:rPr lang="en-GB" dirty="0">
                          <a:solidFill>
                            <a:schemeClr val="bg2">
                              <a:lumMod val="10000"/>
                            </a:schemeClr>
                          </a:solidFill>
                        </a:rPr>
                        <a:t>11:00</a:t>
                      </a:r>
                    </a:p>
                  </a:txBody>
                  <a:tcPr/>
                </a:tc>
                <a:tc>
                  <a:txBody>
                    <a:bodyPr/>
                    <a:lstStyle/>
                    <a:p>
                      <a:r>
                        <a:rPr lang="en-GB" dirty="0">
                          <a:solidFill>
                            <a:schemeClr val="bg2">
                              <a:lumMod val="10000"/>
                            </a:schemeClr>
                          </a:solidFill>
                        </a:rPr>
                        <a:t>What makes a good funding application </a:t>
                      </a:r>
                      <a:r>
                        <a:rPr lang="en-GB" dirty="0" err="1">
                          <a:solidFill>
                            <a:schemeClr val="bg2">
                              <a:lumMod val="10000"/>
                            </a:schemeClr>
                          </a:solidFill>
                        </a:rPr>
                        <a:t>con’t</a:t>
                      </a:r>
                      <a:endParaRPr lang="en-GB" dirty="0">
                        <a:solidFill>
                          <a:schemeClr val="bg2">
                            <a:lumMod val="10000"/>
                          </a:schemeClr>
                        </a:solidFill>
                      </a:endParaRPr>
                    </a:p>
                  </a:txBody>
                  <a:tcPr/>
                </a:tc>
                <a:extLst>
                  <a:ext uri="{0D108BD9-81ED-4DB2-BD59-A6C34878D82A}">
                    <a16:rowId xmlns:a16="http://schemas.microsoft.com/office/drawing/2014/main" val="1451444672"/>
                  </a:ext>
                </a:extLst>
              </a:tr>
              <a:tr h="370840">
                <a:tc>
                  <a:txBody>
                    <a:bodyPr/>
                    <a:lstStyle/>
                    <a:p>
                      <a:r>
                        <a:rPr lang="en-GB" dirty="0">
                          <a:solidFill>
                            <a:schemeClr val="bg2">
                              <a:lumMod val="10000"/>
                            </a:schemeClr>
                          </a:solidFill>
                        </a:rPr>
                        <a:t>11:40</a:t>
                      </a:r>
                    </a:p>
                  </a:txBody>
                  <a:tcPr/>
                </a:tc>
                <a:tc>
                  <a:txBody>
                    <a:bodyPr/>
                    <a:lstStyle/>
                    <a:p>
                      <a:r>
                        <a:rPr lang="en-GB" dirty="0">
                          <a:solidFill>
                            <a:schemeClr val="bg2">
                              <a:lumMod val="10000"/>
                            </a:schemeClr>
                          </a:solidFill>
                        </a:rPr>
                        <a:t>The search for funding</a:t>
                      </a:r>
                    </a:p>
                  </a:txBody>
                  <a:tcPr/>
                </a:tc>
                <a:extLst>
                  <a:ext uri="{0D108BD9-81ED-4DB2-BD59-A6C34878D82A}">
                    <a16:rowId xmlns:a16="http://schemas.microsoft.com/office/drawing/2014/main" val="4236263492"/>
                  </a:ext>
                </a:extLst>
              </a:tr>
              <a:tr h="370840">
                <a:tc>
                  <a:txBody>
                    <a:bodyPr/>
                    <a:lstStyle/>
                    <a:p>
                      <a:r>
                        <a:rPr lang="en-GB" dirty="0">
                          <a:solidFill>
                            <a:schemeClr val="bg2">
                              <a:lumMod val="10000"/>
                            </a:schemeClr>
                          </a:solidFill>
                        </a:rPr>
                        <a:t>11:50</a:t>
                      </a:r>
                    </a:p>
                  </a:txBody>
                  <a:tcPr/>
                </a:tc>
                <a:tc>
                  <a:txBody>
                    <a:bodyPr/>
                    <a:lstStyle/>
                    <a:p>
                      <a:r>
                        <a:rPr lang="en-GB" dirty="0">
                          <a:solidFill>
                            <a:schemeClr val="bg2">
                              <a:lumMod val="10000"/>
                            </a:schemeClr>
                          </a:solidFill>
                        </a:rPr>
                        <a:t>Quick quiz</a:t>
                      </a:r>
                    </a:p>
                  </a:txBody>
                  <a:tcPr/>
                </a:tc>
                <a:extLst>
                  <a:ext uri="{0D108BD9-81ED-4DB2-BD59-A6C34878D82A}">
                    <a16:rowId xmlns:a16="http://schemas.microsoft.com/office/drawing/2014/main" val="1979315257"/>
                  </a:ext>
                </a:extLst>
              </a:tr>
              <a:tr h="370840">
                <a:tc>
                  <a:txBody>
                    <a:bodyPr/>
                    <a:lstStyle/>
                    <a:p>
                      <a:r>
                        <a:rPr lang="en-GB" dirty="0">
                          <a:solidFill>
                            <a:schemeClr val="bg2">
                              <a:lumMod val="10000"/>
                            </a:schemeClr>
                          </a:solidFill>
                        </a:rPr>
                        <a:t>12:05</a:t>
                      </a:r>
                    </a:p>
                  </a:txBody>
                  <a:tcPr/>
                </a:tc>
                <a:tc>
                  <a:txBody>
                    <a:bodyPr/>
                    <a:lstStyle/>
                    <a:p>
                      <a:r>
                        <a:rPr lang="en-GB" dirty="0">
                          <a:solidFill>
                            <a:schemeClr val="bg2">
                              <a:lumMod val="10000"/>
                            </a:schemeClr>
                          </a:solidFill>
                        </a:rPr>
                        <a:t>Support </a:t>
                      </a:r>
                    </a:p>
                  </a:txBody>
                  <a:tcPr/>
                </a:tc>
                <a:extLst>
                  <a:ext uri="{0D108BD9-81ED-4DB2-BD59-A6C34878D82A}">
                    <a16:rowId xmlns:a16="http://schemas.microsoft.com/office/drawing/2014/main" val="701248697"/>
                  </a:ext>
                </a:extLst>
              </a:tr>
              <a:tr h="370840">
                <a:tc>
                  <a:txBody>
                    <a:bodyPr/>
                    <a:lstStyle/>
                    <a:p>
                      <a:r>
                        <a:rPr lang="en-GB" dirty="0">
                          <a:solidFill>
                            <a:schemeClr val="bg2">
                              <a:lumMod val="10000"/>
                            </a:schemeClr>
                          </a:solidFill>
                        </a:rPr>
                        <a:t>12:10</a:t>
                      </a:r>
                    </a:p>
                  </a:txBody>
                  <a:tcPr/>
                </a:tc>
                <a:tc>
                  <a:txBody>
                    <a:bodyPr/>
                    <a:lstStyle/>
                    <a:p>
                      <a:r>
                        <a:rPr lang="en-GB" dirty="0">
                          <a:solidFill>
                            <a:schemeClr val="bg2">
                              <a:lumMod val="10000"/>
                            </a:schemeClr>
                          </a:solidFill>
                        </a:rPr>
                        <a:t>HPBC UKSPF grants</a:t>
                      </a:r>
                    </a:p>
                  </a:txBody>
                  <a:tcPr/>
                </a:tc>
                <a:extLst>
                  <a:ext uri="{0D108BD9-81ED-4DB2-BD59-A6C34878D82A}">
                    <a16:rowId xmlns:a16="http://schemas.microsoft.com/office/drawing/2014/main" val="879904812"/>
                  </a:ext>
                </a:extLst>
              </a:tr>
              <a:tr h="370840">
                <a:tc>
                  <a:txBody>
                    <a:bodyPr/>
                    <a:lstStyle/>
                    <a:p>
                      <a:r>
                        <a:rPr lang="en-GB" dirty="0">
                          <a:solidFill>
                            <a:schemeClr val="bg2">
                              <a:lumMod val="10000"/>
                            </a:schemeClr>
                          </a:solidFill>
                        </a:rPr>
                        <a:t>12:20</a:t>
                      </a:r>
                    </a:p>
                  </a:txBody>
                  <a:tcPr/>
                </a:tc>
                <a:tc>
                  <a:txBody>
                    <a:bodyPr/>
                    <a:lstStyle/>
                    <a:p>
                      <a:r>
                        <a:rPr lang="en-GB" dirty="0">
                          <a:solidFill>
                            <a:schemeClr val="bg2">
                              <a:lumMod val="10000"/>
                            </a:schemeClr>
                          </a:solidFill>
                        </a:rPr>
                        <a:t>Q&amp;A</a:t>
                      </a:r>
                    </a:p>
                  </a:txBody>
                  <a:tcPr/>
                </a:tc>
                <a:extLst>
                  <a:ext uri="{0D108BD9-81ED-4DB2-BD59-A6C34878D82A}">
                    <a16:rowId xmlns:a16="http://schemas.microsoft.com/office/drawing/2014/main" val="1947161462"/>
                  </a:ext>
                </a:extLst>
              </a:tr>
              <a:tr h="370840">
                <a:tc>
                  <a:txBody>
                    <a:bodyPr/>
                    <a:lstStyle/>
                    <a:p>
                      <a:r>
                        <a:rPr lang="en-GB" dirty="0">
                          <a:solidFill>
                            <a:schemeClr val="bg2">
                              <a:lumMod val="10000"/>
                            </a:schemeClr>
                          </a:solidFill>
                        </a:rPr>
                        <a:t>12:30</a:t>
                      </a:r>
                    </a:p>
                  </a:txBody>
                  <a:tcPr/>
                </a:tc>
                <a:tc>
                  <a:txBody>
                    <a:bodyPr/>
                    <a:lstStyle/>
                    <a:p>
                      <a:r>
                        <a:rPr lang="en-GB" dirty="0">
                          <a:solidFill>
                            <a:schemeClr val="bg2">
                              <a:lumMod val="10000"/>
                            </a:schemeClr>
                          </a:solidFill>
                        </a:rPr>
                        <a:t>Close</a:t>
                      </a:r>
                    </a:p>
                  </a:txBody>
                  <a:tcPr/>
                </a:tc>
                <a:extLst>
                  <a:ext uri="{0D108BD9-81ED-4DB2-BD59-A6C34878D82A}">
                    <a16:rowId xmlns:a16="http://schemas.microsoft.com/office/drawing/2014/main" val="3452826611"/>
                  </a:ext>
                </a:extLst>
              </a:tr>
            </a:tbl>
          </a:graphicData>
        </a:graphic>
      </p:graphicFrame>
    </p:spTree>
    <p:extLst>
      <p:ext uri="{BB962C8B-B14F-4D97-AF65-F5344CB8AC3E}">
        <p14:creationId xmlns:p14="http://schemas.microsoft.com/office/powerpoint/2010/main" val="905732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533400"/>
            <a:ext cx="1753317" cy="1753317"/>
          </a:xfrm>
          <a:prstGeom prst="ellipse">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8"/>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3</a:t>
            </a:r>
          </a:p>
        </p:txBody>
      </p:sp>
      <p:sp>
        <p:nvSpPr>
          <p:cNvPr id="11" name="TextBox 13"/>
          <p:cNvSpPr txBox="1">
            <a:spLocks noChangeArrowheads="1"/>
          </p:cNvSpPr>
          <p:nvPr/>
        </p:nvSpPr>
        <p:spPr bwMode="auto">
          <a:xfrm>
            <a:off x="3847268" y="460741"/>
            <a:ext cx="7697864"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key information must you have when putting together a funding application?</a:t>
            </a:r>
          </a:p>
        </p:txBody>
      </p:sp>
      <p:grpSp>
        <p:nvGrpSpPr>
          <p:cNvPr id="2" name="Group 1"/>
          <p:cNvGrpSpPr/>
          <p:nvPr/>
        </p:nvGrpSpPr>
        <p:grpSpPr>
          <a:xfrm>
            <a:off x="2209800" y="2806206"/>
            <a:ext cx="7575485" cy="2292284"/>
            <a:chOff x="685800" y="2806205"/>
            <a:chExt cx="7575485" cy="2292284"/>
          </a:xfrm>
        </p:grpSpPr>
        <p:sp>
          <p:nvSpPr>
            <p:cNvPr id="12" name="Oval 11"/>
            <p:cNvSpPr/>
            <p:nvPr/>
          </p:nvSpPr>
          <p:spPr>
            <a:xfrm>
              <a:off x="1364159" y="2806205"/>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1447800" y="2806205"/>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685800" y="3880284"/>
              <a:ext cx="1981200" cy="461665"/>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Lots of time</a:t>
              </a:r>
            </a:p>
          </p:txBody>
        </p:sp>
        <p:sp>
          <p:nvSpPr>
            <p:cNvPr id="17" name="Oval 16"/>
            <p:cNvSpPr/>
            <p:nvPr/>
          </p:nvSpPr>
          <p:spPr>
            <a:xfrm>
              <a:off x="3917885" y="2813648"/>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4031159"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3384485" y="3943290"/>
              <a:ext cx="1873315" cy="461665"/>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Support</a:t>
              </a:r>
            </a:p>
          </p:txBody>
        </p:sp>
        <p:sp>
          <p:nvSpPr>
            <p:cNvPr id="21" name="Oval 20"/>
            <p:cNvSpPr/>
            <p:nvPr/>
          </p:nvSpPr>
          <p:spPr>
            <a:xfrm>
              <a:off x="6629400" y="281195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6705600"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C</a:t>
              </a:r>
            </a:p>
          </p:txBody>
        </p:sp>
        <p:sp>
          <p:nvSpPr>
            <p:cNvPr id="23" name="TextBox 22"/>
            <p:cNvSpPr txBox="1"/>
            <p:nvPr/>
          </p:nvSpPr>
          <p:spPr>
            <a:xfrm>
              <a:off x="5975285" y="3898160"/>
              <a:ext cx="2286000" cy="1200329"/>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Strong evidence of need</a:t>
              </a:r>
            </a:p>
          </p:txBody>
        </p:sp>
      </p:grpSp>
      <p:sp>
        <p:nvSpPr>
          <p:cNvPr id="3" name="TextBox 2"/>
          <p:cNvSpPr txBox="1"/>
          <p:nvPr/>
        </p:nvSpPr>
        <p:spPr>
          <a:xfrm>
            <a:off x="9067800" y="6096000"/>
            <a:ext cx="1219200" cy="369332"/>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9E4A9D54-369F-81DB-1200-54DCE478D971}"/>
              </a:ext>
            </a:extLst>
          </p:cNvPr>
          <p:cNvPicPr>
            <a:picLocks noChangeAspect="1"/>
          </p:cNvPicPr>
          <p:nvPr/>
        </p:nvPicPr>
        <p:blipFill>
          <a:blip r:embed="rId3"/>
          <a:stretch>
            <a:fillRect/>
          </a:stretch>
        </p:blipFill>
        <p:spPr>
          <a:xfrm>
            <a:off x="247650" y="5990968"/>
            <a:ext cx="3550204" cy="609596"/>
          </a:xfrm>
          <a:prstGeom prst="rect">
            <a:avLst/>
          </a:prstGeom>
        </p:spPr>
      </p:pic>
      <p:pic>
        <p:nvPicPr>
          <p:cNvPr id="7" name="Picture 6">
            <a:extLst>
              <a:ext uri="{FF2B5EF4-FFF2-40B4-BE49-F238E27FC236}">
                <a16:creationId xmlns:a16="http://schemas.microsoft.com/office/drawing/2014/main" id="{E5471754-3393-EE44-7089-7B3BFC6E3240}"/>
              </a:ext>
            </a:extLst>
          </p:cNvPr>
          <p:cNvPicPr>
            <a:picLocks noChangeAspect="1"/>
          </p:cNvPicPr>
          <p:nvPr/>
        </p:nvPicPr>
        <p:blipFill>
          <a:blip r:embed="rId4"/>
          <a:stretch>
            <a:fillRect/>
          </a:stretch>
        </p:blipFill>
        <p:spPr>
          <a:xfrm>
            <a:off x="6365794" y="5957536"/>
            <a:ext cx="3097142" cy="676459"/>
          </a:xfrm>
          <a:prstGeom prst="rect">
            <a:avLst/>
          </a:prstGeom>
        </p:spPr>
      </p:pic>
      <p:pic>
        <p:nvPicPr>
          <p:cNvPr id="8" name="Picture 7">
            <a:extLst>
              <a:ext uri="{FF2B5EF4-FFF2-40B4-BE49-F238E27FC236}">
                <a16:creationId xmlns:a16="http://schemas.microsoft.com/office/drawing/2014/main" id="{2EEBA626-DEEF-C1F0-FD63-1F40065781F7}"/>
              </a:ext>
            </a:extLst>
          </p:cNvPr>
          <p:cNvPicPr>
            <a:picLocks noChangeAspect="1"/>
          </p:cNvPicPr>
          <p:nvPr/>
        </p:nvPicPr>
        <p:blipFill>
          <a:blip r:embed="rId5"/>
          <a:stretch>
            <a:fillRect/>
          </a:stretch>
        </p:blipFill>
        <p:spPr>
          <a:xfrm>
            <a:off x="9753600" y="5677593"/>
            <a:ext cx="1885950" cy="1180408"/>
          </a:xfrm>
          <a:prstGeom prst="rect">
            <a:avLst/>
          </a:prstGeom>
        </p:spPr>
      </p:pic>
      <p:cxnSp>
        <p:nvCxnSpPr>
          <p:cNvPr id="9" name="Straight Connector 8">
            <a:extLst>
              <a:ext uri="{FF2B5EF4-FFF2-40B4-BE49-F238E27FC236}">
                <a16:creationId xmlns:a16="http://schemas.microsoft.com/office/drawing/2014/main" id="{3E371B4D-2811-4AA4-8E0E-DEB7FFD8DF6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47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456282"/>
            <a:ext cx="1753317" cy="1753317"/>
          </a:xfrm>
          <a:prstGeom prst="ellipse">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7"/>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3</a:t>
            </a:r>
          </a:p>
        </p:txBody>
      </p:sp>
      <p:sp>
        <p:nvSpPr>
          <p:cNvPr id="12" name="Oval 11"/>
          <p:cNvSpPr/>
          <p:nvPr/>
        </p:nvSpPr>
        <p:spPr>
          <a:xfrm>
            <a:off x="2888160" y="2806206"/>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2971801" y="2806206"/>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2209800" y="3880284"/>
            <a:ext cx="1981200" cy="461665"/>
          </a:xfrm>
          <a:prstGeom prst="rect">
            <a:avLst/>
          </a:prstGeom>
          <a:noFill/>
        </p:spPr>
        <p:txBody>
          <a:bodyPr wrap="square" rtlCol="0">
            <a:spAutoFit/>
          </a:bodyPr>
          <a:lstStyle/>
          <a:p>
            <a:pPr algn="ctr"/>
            <a:r>
              <a:rPr lang="en-GB" sz="2400" dirty="0">
                <a:solidFill>
                  <a:prstClr val="black">
                    <a:lumMod val="50000"/>
                    <a:lumOff val="50000"/>
                  </a:prstClr>
                </a:solidFill>
                <a:latin typeface="Arial" panose="020B0604020202020204" pitchFamily="34" charset="0"/>
                <a:cs typeface="Arial" panose="020B0604020202020204" pitchFamily="34" charset="0"/>
              </a:rPr>
              <a:t>Lots of time</a:t>
            </a:r>
          </a:p>
        </p:txBody>
      </p:sp>
      <p:sp>
        <p:nvSpPr>
          <p:cNvPr id="17" name="Oval 16"/>
          <p:cNvSpPr/>
          <p:nvPr/>
        </p:nvSpPr>
        <p:spPr>
          <a:xfrm>
            <a:off x="5441886" y="281364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5555160" y="2819401"/>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4848183" y="3907067"/>
            <a:ext cx="1873315" cy="461665"/>
          </a:xfrm>
          <a:prstGeom prst="rect">
            <a:avLst/>
          </a:prstGeom>
          <a:noFill/>
        </p:spPr>
        <p:txBody>
          <a:bodyPr wrap="square" rtlCol="0">
            <a:spAutoFit/>
          </a:bodyPr>
          <a:lstStyle/>
          <a:p>
            <a:pPr algn="ctr"/>
            <a:r>
              <a:rPr lang="en-GB" sz="2400" dirty="0">
                <a:solidFill>
                  <a:prstClr val="black">
                    <a:lumMod val="50000"/>
                    <a:lumOff val="50000"/>
                  </a:prstClr>
                </a:solidFill>
                <a:latin typeface="Arial" panose="020B0604020202020204" pitchFamily="34" charset="0"/>
                <a:cs typeface="Arial" panose="020B0604020202020204" pitchFamily="34" charset="0"/>
              </a:rPr>
              <a:t>support</a:t>
            </a:r>
          </a:p>
        </p:txBody>
      </p:sp>
      <p:sp>
        <p:nvSpPr>
          <p:cNvPr id="21" name="Oval 20"/>
          <p:cNvSpPr/>
          <p:nvPr/>
        </p:nvSpPr>
        <p:spPr>
          <a:xfrm>
            <a:off x="8153401" y="2811960"/>
            <a:ext cx="769441" cy="769441"/>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8229601" y="2819401"/>
            <a:ext cx="693241" cy="769441"/>
          </a:xfrm>
          <a:prstGeom prst="rect">
            <a:avLst/>
          </a:prstGeom>
          <a:noFill/>
        </p:spPr>
        <p:txBody>
          <a:bodyPr wrap="square" rtlCol="0">
            <a:spAutoFit/>
          </a:bodyPr>
          <a:lstStyle/>
          <a:p>
            <a:r>
              <a:rPr lang="en-GB" sz="4400" dirty="0">
                <a:solidFill>
                  <a:prstClr val="white"/>
                </a:solidFill>
                <a:latin typeface="Arial" panose="020B0604020202020204" pitchFamily="34" charset="0"/>
                <a:cs typeface="Arial" panose="020B0604020202020204" pitchFamily="34" charset="0"/>
              </a:rPr>
              <a:t>C</a:t>
            </a:r>
          </a:p>
        </p:txBody>
      </p:sp>
      <p:sp>
        <p:nvSpPr>
          <p:cNvPr id="15" name="TextBox 14"/>
          <p:cNvSpPr txBox="1"/>
          <p:nvPr/>
        </p:nvSpPr>
        <p:spPr>
          <a:xfrm>
            <a:off x="9813651" y="3167438"/>
            <a:ext cx="1447800" cy="1862048"/>
          </a:xfrm>
          <a:prstGeom prst="rect">
            <a:avLst/>
          </a:prstGeom>
          <a:noFill/>
        </p:spPr>
        <p:txBody>
          <a:bodyPr wrap="square" rtlCol="0">
            <a:spAutoFit/>
          </a:bodyPr>
          <a:lstStyle/>
          <a:p>
            <a:r>
              <a:rPr lang="en-GB" sz="11500" dirty="0">
                <a:solidFill>
                  <a:srgbClr val="006600"/>
                </a:solidFill>
                <a:latin typeface="Arial" panose="020B0604020202020204" pitchFamily="34" charset="0"/>
                <a:cs typeface="Arial" panose="020B0604020202020204" pitchFamily="34" charset="0"/>
                <a:sym typeface="Wingdings"/>
              </a:rPr>
              <a:t></a:t>
            </a:r>
            <a:endParaRPr lang="en-GB" sz="11500" dirty="0">
              <a:solidFill>
                <a:srgbClr val="006600"/>
              </a:solidFill>
              <a:latin typeface="Arial" panose="020B0604020202020204" pitchFamily="34" charset="0"/>
              <a:cs typeface="Arial" panose="020B0604020202020204" pitchFamily="34" charset="0"/>
            </a:endParaRPr>
          </a:p>
        </p:txBody>
      </p:sp>
      <p:sp>
        <p:nvSpPr>
          <p:cNvPr id="16" name="TextBox 15"/>
          <p:cNvSpPr txBox="1"/>
          <p:nvPr/>
        </p:nvSpPr>
        <p:spPr>
          <a:xfrm>
            <a:off x="7525263" y="3880284"/>
            <a:ext cx="2101916" cy="1200329"/>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Strong evidence of need</a:t>
            </a:r>
          </a:p>
        </p:txBody>
      </p:sp>
      <p:sp>
        <p:nvSpPr>
          <p:cNvPr id="3" name="TextBox 13">
            <a:extLst>
              <a:ext uri="{FF2B5EF4-FFF2-40B4-BE49-F238E27FC236}">
                <a16:creationId xmlns:a16="http://schemas.microsoft.com/office/drawing/2014/main" id="{B6F4CC64-C09A-508B-D141-61057BDD6029}"/>
              </a:ext>
            </a:extLst>
          </p:cNvPr>
          <p:cNvSpPr txBox="1">
            <a:spLocks noChangeArrowheads="1"/>
          </p:cNvSpPr>
          <p:nvPr/>
        </p:nvSpPr>
        <p:spPr bwMode="auto">
          <a:xfrm>
            <a:off x="3847268" y="460741"/>
            <a:ext cx="7697864"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key information must you have when putting together a funding application?</a:t>
            </a:r>
          </a:p>
        </p:txBody>
      </p:sp>
      <p:cxnSp>
        <p:nvCxnSpPr>
          <p:cNvPr id="7" name="Straight Connector 6">
            <a:extLst>
              <a:ext uri="{FF2B5EF4-FFF2-40B4-BE49-F238E27FC236}">
                <a16:creationId xmlns:a16="http://schemas.microsoft.com/office/drawing/2014/main" id="{719F8798-06EB-464E-5395-CBD224FFB536}"/>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AADFB62-135B-763A-6ED2-B0A0F553CD48}"/>
              </a:ext>
            </a:extLst>
          </p:cNvPr>
          <p:cNvPicPr>
            <a:picLocks noChangeAspect="1"/>
          </p:cNvPicPr>
          <p:nvPr/>
        </p:nvPicPr>
        <p:blipFill>
          <a:blip r:embed="rId3"/>
          <a:stretch>
            <a:fillRect/>
          </a:stretch>
        </p:blipFill>
        <p:spPr>
          <a:xfrm>
            <a:off x="6365794" y="5957536"/>
            <a:ext cx="3097142" cy="676459"/>
          </a:xfrm>
          <a:prstGeom prst="rect">
            <a:avLst/>
          </a:prstGeom>
        </p:spPr>
      </p:pic>
      <p:pic>
        <p:nvPicPr>
          <p:cNvPr id="9" name="Picture 8">
            <a:extLst>
              <a:ext uri="{FF2B5EF4-FFF2-40B4-BE49-F238E27FC236}">
                <a16:creationId xmlns:a16="http://schemas.microsoft.com/office/drawing/2014/main" id="{48519372-0F93-8C8D-430C-765317777406}"/>
              </a:ext>
            </a:extLst>
          </p:cNvPr>
          <p:cNvPicPr>
            <a:picLocks noChangeAspect="1"/>
          </p:cNvPicPr>
          <p:nvPr/>
        </p:nvPicPr>
        <p:blipFill>
          <a:blip r:embed="rId4"/>
          <a:stretch>
            <a:fillRect/>
          </a:stretch>
        </p:blipFill>
        <p:spPr>
          <a:xfrm>
            <a:off x="9753600" y="5677593"/>
            <a:ext cx="1885950" cy="1180408"/>
          </a:xfrm>
          <a:prstGeom prst="rect">
            <a:avLst/>
          </a:prstGeom>
        </p:spPr>
      </p:pic>
      <p:pic>
        <p:nvPicPr>
          <p:cNvPr id="10" name="Picture 9">
            <a:extLst>
              <a:ext uri="{FF2B5EF4-FFF2-40B4-BE49-F238E27FC236}">
                <a16:creationId xmlns:a16="http://schemas.microsoft.com/office/drawing/2014/main" id="{4185D425-FAED-CBE8-17A7-6A94B070E5C7}"/>
              </a:ext>
            </a:extLst>
          </p:cNvPr>
          <p:cNvPicPr>
            <a:picLocks noChangeAspect="1"/>
          </p:cNvPicPr>
          <p:nvPr/>
        </p:nvPicPr>
        <p:blipFill>
          <a:blip r:embed="rId5"/>
          <a:stretch>
            <a:fillRect/>
          </a:stretch>
        </p:blipFill>
        <p:spPr>
          <a:xfrm>
            <a:off x="247650" y="5990968"/>
            <a:ext cx="3550204" cy="609596"/>
          </a:xfrm>
          <a:prstGeom prst="rect">
            <a:avLst/>
          </a:prstGeom>
        </p:spPr>
      </p:pic>
    </p:spTree>
    <p:extLst>
      <p:ext uri="{BB962C8B-B14F-4D97-AF65-F5344CB8AC3E}">
        <p14:creationId xmlns:p14="http://schemas.microsoft.com/office/powerpoint/2010/main" val="255938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533400"/>
            <a:ext cx="1753317" cy="1753317"/>
          </a:xfrm>
          <a:prstGeom prst="ellipse">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8"/>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4</a:t>
            </a:r>
          </a:p>
        </p:txBody>
      </p:sp>
      <p:sp>
        <p:nvSpPr>
          <p:cNvPr id="11" name="TextBox 13"/>
          <p:cNvSpPr txBox="1">
            <a:spLocks noChangeArrowheads="1"/>
          </p:cNvSpPr>
          <p:nvPr/>
        </p:nvSpPr>
        <p:spPr bwMode="auto">
          <a:xfrm>
            <a:off x="3797854" y="639027"/>
            <a:ext cx="7697864" cy="523220"/>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do we mean by Project Outcomes?</a:t>
            </a:r>
          </a:p>
        </p:txBody>
      </p:sp>
      <p:grpSp>
        <p:nvGrpSpPr>
          <p:cNvPr id="2" name="Group 1"/>
          <p:cNvGrpSpPr/>
          <p:nvPr/>
        </p:nvGrpSpPr>
        <p:grpSpPr>
          <a:xfrm>
            <a:off x="2209800" y="2806206"/>
            <a:ext cx="7575485" cy="2706745"/>
            <a:chOff x="685800" y="2806205"/>
            <a:chExt cx="7575485" cy="2706745"/>
          </a:xfrm>
        </p:grpSpPr>
        <p:sp>
          <p:nvSpPr>
            <p:cNvPr id="12" name="Oval 11"/>
            <p:cNvSpPr/>
            <p:nvPr/>
          </p:nvSpPr>
          <p:spPr>
            <a:xfrm>
              <a:off x="1364159" y="2806205"/>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1447800" y="2806205"/>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685800" y="3880284"/>
              <a:ext cx="1981200" cy="1200329"/>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How many people were helped</a:t>
              </a:r>
            </a:p>
          </p:txBody>
        </p:sp>
        <p:sp>
          <p:nvSpPr>
            <p:cNvPr id="17" name="Oval 16"/>
            <p:cNvSpPr/>
            <p:nvPr/>
          </p:nvSpPr>
          <p:spPr>
            <a:xfrm>
              <a:off x="3917885" y="2813648"/>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4031159"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3384485" y="3943290"/>
              <a:ext cx="1981200" cy="1569660"/>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The impact or difference the project will make</a:t>
              </a:r>
            </a:p>
          </p:txBody>
        </p:sp>
        <p:sp>
          <p:nvSpPr>
            <p:cNvPr id="21" name="Oval 20"/>
            <p:cNvSpPr/>
            <p:nvPr/>
          </p:nvSpPr>
          <p:spPr>
            <a:xfrm>
              <a:off x="6629400" y="281195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6705600"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C</a:t>
              </a:r>
            </a:p>
          </p:txBody>
        </p:sp>
        <p:sp>
          <p:nvSpPr>
            <p:cNvPr id="23" name="TextBox 22"/>
            <p:cNvSpPr txBox="1"/>
            <p:nvPr/>
          </p:nvSpPr>
          <p:spPr>
            <a:xfrm>
              <a:off x="5975285" y="3898160"/>
              <a:ext cx="2286000" cy="830997"/>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Who will be helped</a:t>
              </a:r>
            </a:p>
          </p:txBody>
        </p:sp>
      </p:grpSp>
      <p:sp>
        <p:nvSpPr>
          <p:cNvPr id="3" name="TextBox 2"/>
          <p:cNvSpPr txBox="1"/>
          <p:nvPr/>
        </p:nvSpPr>
        <p:spPr>
          <a:xfrm>
            <a:off x="9067800" y="6096000"/>
            <a:ext cx="1219200" cy="369332"/>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9E4A9D54-369F-81DB-1200-54DCE478D971}"/>
              </a:ext>
            </a:extLst>
          </p:cNvPr>
          <p:cNvPicPr>
            <a:picLocks noChangeAspect="1"/>
          </p:cNvPicPr>
          <p:nvPr/>
        </p:nvPicPr>
        <p:blipFill>
          <a:blip r:embed="rId3"/>
          <a:stretch>
            <a:fillRect/>
          </a:stretch>
        </p:blipFill>
        <p:spPr>
          <a:xfrm>
            <a:off x="247650" y="5990968"/>
            <a:ext cx="3550204" cy="609596"/>
          </a:xfrm>
          <a:prstGeom prst="rect">
            <a:avLst/>
          </a:prstGeom>
        </p:spPr>
      </p:pic>
      <p:pic>
        <p:nvPicPr>
          <p:cNvPr id="7" name="Picture 6">
            <a:extLst>
              <a:ext uri="{FF2B5EF4-FFF2-40B4-BE49-F238E27FC236}">
                <a16:creationId xmlns:a16="http://schemas.microsoft.com/office/drawing/2014/main" id="{E5471754-3393-EE44-7089-7B3BFC6E3240}"/>
              </a:ext>
            </a:extLst>
          </p:cNvPr>
          <p:cNvPicPr>
            <a:picLocks noChangeAspect="1"/>
          </p:cNvPicPr>
          <p:nvPr/>
        </p:nvPicPr>
        <p:blipFill>
          <a:blip r:embed="rId4"/>
          <a:stretch>
            <a:fillRect/>
          </a:stretch>
        </p:blipFill>
        <p:spPr>
          <a:xfrm>
            <a:off x="6365794" y="5957536"/>
            <a:ext cx="3097142" cy="676459"/>
          </a:xfrm>
          <a:prstGeom prst="rect">
            <a:avLst/>
          </a:prstGeom>
        </p:spPr>
      </p:pic>
      <p:pic>
        <p:nvPicPr>
          <p:cNvPr id="8" name="Picture 7">
            <a:extLst>
              <a:ext uri="{FF2B5EF4-FFF2-40B4-BE49-F238E27FC236}">
                <a16:creationId xmlns:a16="http://schemas.microsoft.com/office/drawing/2014/main" id="{2EEBA626-DEEF-C1F0-FD63-1F40065781F7}"/>
              </a:ext>
            </a:extLst>
          </p:cNvPr>
          <p:cNvPicPr>
            <a:picLocks noChangeAspect="1"/>
          </p:cNvPicPr>
          <p:nvPr/>
        </p:nvPicPr>
        <p:blipFill>
          <a:blip r:embed="rId5"/>
          <a:stretch>
            <a:fillRect/>
          </a:stretch>
        </p:blipFill>
        <p:spPr>
          <a:xfrm>
            <a:off x="9753600" y="5677593"/>
            <a:ext cx="1885950" cy="1180408"/>
          </a:xfrm>
          <a:prstGeom prst="rect">
            <a:avLst/>
          </a:prstGeom>
        </p:spPr>
      </p:pic>
      <p:cxnSp>
        <p:nvCxnSpPr>
          <p:cNvPr id="9" name="Straight Connector 8">
            <a:extLst>
              <a:ext uri="{FF2B5EF4-FFF2-40B4-BE49-F238E27FC236}">
                <a16:creationId xmlns:a16="http://schemas.microsoft.com/office/drawing/2014/main" id="{3E371B4D-2811-4AA4-8E0E-DEB7FFD8DF6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66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456282"/>
            <a:ext cx="1753317" cy="1753317"/>
          </a:xfrm>
          <a:prstGeom prst="ellipse">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7"/>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4</a:t>
            </a:r>
          </a:p>
        </p:txBody>
      </p:sp>
      <p:sp>
        <p:nvSpPr>
          <p:cNvPr id="15" name="TextBox 14"/>
          <p:cNvSpPr txBox="1"/>
          <p:nvPr/>
        </p:nvSpPr>
        <p:spPr>
          <a:xfrm>
            <a:off x="6394385" y="2593179"/>
            <a:ext cx="1447800" cy="1862048"/>
          </a:xfrm>
          <a:prstGeom prst="rect">
            <a:avLst/>
          </a:prstGeom>
          <a:noFill/>
        </p:spPr>
        <p:txBody>
          <a:bodyPr wrap="square" rtlCol="0">
            <a:spAutoFit/>
          </a:bodyPr>
          <a:lstStyle/>
          <a:p>
            <a:r>
              <a:rPr lang="en-GB" sz="11500" dirty="0">
                <a:solidFill>
                  <a:srgbClr val="006600"/>
                </a:solidFill>
                <a:latin typeface="Arial" panose="020B0604020202020204" pitchFamily="34" charset="0"/>
                <a:cs typeface="Arial" panose="020B0604020202020204" pitchFamily="34" charset="0"/>
                <a:sym typeface="Wingdings"/>
              </a:rPr>
              <a:t></a:t>
            </a:r>
            <a:endParaRPr lang="en-GB" sz="11500" dirty="0">
              <a:solidFill>
                <a:srgbClr val="006600"/>
              </a:solidFill>
              <a:latin typeface="Arial" panose="020B0604020202020204" pitchFamily="34" charset="0"/>
              <a:cs typeface="Arial" panose="020B0604020202020204" pitchFamily="34" charset="0"/>
            </a:endParaRPr>
          </a:p>
        </p:txBody>
      </p:sp>
      <p:sp>
        <p:nvSpPr>
          <p:cNvPr id="3" name="TextBox 13">
            <a:extLst>
              <a:ext uri="{FF2B5EF4-FFF2-40B4-BE49-F238E27FC236}">
                <a16:creationId xmlns:a16="http://schemas.microsoft.com/office/drawing/2014/main" id="{B6F4CC64-C09A-508B-D141-61057BDD6029}"/>
              </a:ext>
            </a:extLst>
          </p:cNvPr>
          <p:cNvSpPr txBox="1">
            <a:spLocks noChangeArrowheads="1"/>
          </p:cNvSpPr>
          <p:nvPr/>
        </p:nvSpPr>
        <p:spPr bwMode="auto">
          <a:xfrm>
            <a:off x="3797854" y="639026"/>
            <a:ext cx="7697864" cy="523220"/>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do we mean by Project Outcomes?</a:t>
            </a:r>
          </a:p>
        </p:txBody>
      </p:sp>
      <p:cxnSp>
        <p:nvCxnSpPr>
          <p:cNvPr id="7" name="Straight Connector 6">
            <a:extLst>
              <a:ext uri="{FF2B5EF4-FFF2-40B4-BE49-F238E27FC236}">
                <a16:creationId xmlns:a16="http://schemas.microsoft.com/office/drawing/2014/main" id="{719F8798-06EB-464E-5395-CBD224FFB536}"/>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AADFB62-135B-763A-6ED2-B0A0F553CD48}"/>
              </a:ext>
            </a:extLst>
          </p:cNvPr>
          <p:cNvPicPr>
            <a:picLocks noChangeAspect="1"/>
          </p:cNvPicPr>
          <p:nvPr/>
        </p:nvPicPr>
        <p:blipFill>
          <a:blip r:embed="rId3"/>
          <a:stretch>
            <a:fillRect/>
          </a:stretch>
        </p:blipFill>
        <p:spPr>
          <a:xfrm>
            <a:off x="6365794" y="5957536"/>
            <a:ext cx="3097142" cy="676459"/>
          </a:xfrm>
          <a:prstGeom prst="rect">
            <a:avLst/>
          </a:prstGeom>
        </p:spPr>
      </p:pic>
      <p:pic>
        <p:nvPicPr>
          <p:cNvPr id="9" name="Picture 8">
            <a:extLst>
              <a:ext uri="{FF2B5EF4-FFF2-40B4-BE49-F238E27FC236}">
                <a16:creationId xmlns:a16="http://schemas.microsoft.com/office/drawing/2014/main" id="{48519372-0F93-8C8D-430C-765317777406}"/>
              </a:ext>
            </a:extLst>
          </p:cNvPr>
          <p:cNvPicPr>
            <a:picLocks noChangeAspect="1"/>
          </p:cNvPicPr>
          <p:nvPr/>
        </p:nvPicPr>
        <p:blipFill>
          <a:blip r:embed="rId4"/>
          <a:stretch>
            <a:fillRect/>
          </a:stretch>
        </p:blipFill>
        <p:spPr>
          <a:xfrm>
            <a:off x="9753600" y="5677593"/>
            <a:ext cx="1885950" cy="1180408"/>
          </a:xfrm>
          <a:prstGeom prst="rect">
            <a:avLst/>
          </a:prstGeom>
        </p:spPr>
      </p:pic>
      <p:pic>
        <p:nvPicPr>
          <p:cNvPr id="10" name="Picture 9">
            <a:extLst>
              <a:ext uri="{FF2B5EF4-FFF2-40B4-BE49-F238E27FC236}">
                <a16:creationId xmlns:a16="http://schemas.microsoft.com/office/drawing/2014/main" id="{4185D425-FAED-CBE8-17A7-6A94B070E5C7}"/>
              </a:ext>
            </a:extLst>
          </p:cNvPr>
          <p:cNvPicPr>
            <a:picLocks noChangeAspect="1"/>
          </p:cNvPicPr>
          <p:nvPr/>
        </p:nvPicPr>
        <p:blipFill>
          <a:blip r:embed="rId5"/>
          <a:stretch>
            <a:fillRect/>
          </a:stretch>
        </p:blipFill>
        <p:spPr>
          <a:xfrm>
            <a:off x="247650" y="5990968"/>
            <a:ext cx="3550204" cy="609596"/>
          </a:xfrm>
          <a:prstGeom prst="rect">
            <a:avLst/>
          </a:prstGeom>
        </p:spPr>
      </p:pic>
      <p:grpSp>
        <p:nvGrpSpPr>
          <p:cNvPr id="29" name="Group 28">
            <a:extLst>
              <a:ext uri="{FF2B5EF4-FFF2-40B4-BE49-F238E27FC236}">
                <a16:creationId xmlns:a16="http://schemas.microsoft.com/office/drawing/2014/main" id="{D5DBD331-367B-3FE0-6B94-87B78A4CBFC5}"/>
              </a:ext>
            </a:extLst>
          </p:cNvPr>
          <p:cNvGrpSpPr/>
          <p:nvPr/>
        </p:nvGrpSpPr>
        <p:grpSpPr>
          <a:xfrm>
            <a:off x="2178115" y="2643225"/>
            <a:ext cx="7575485" cy="3076077"/>
            <a:chOff x="685800" y="2806205"/>
            <a:chExt cx="7575485" cy="3076077"/>
          </a:xfrm>
        </p:grpSpPr>
        <p:sp>
          <p:nvSpPr>
            <p:cNvPr id="30" name="Oval 29">
              <a:extLst>
                <a:ext uri="{FF2B5EF4-FFF2-40B4-BE49-F238E27FC236}">
                  <a16:creationId xmlns:a16="http://schemas.microsoft.com/office/drawing/2014/main" id="{A6407DE2-8DC6-B438-122C-7405869E3C15}"/>
                </a:ext>
              </a:extLst>
            </p:cNvPr>
            <p:cNvSpPr/>
            <p:nvPr/>
          </p:nvSpPr>
          <p:spPr>
            <a:xfrm>
              <a:off x="1364159" y="2806205"/>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TextBox 30">
              <a:extLst>
                <a:ext uri="{FF2B5EF4-FFF2-40B4-BE49-F238E27FC236}">
                  <a16:creationId xmlns:a16="http://schemas.microsoft.com/office/drawing/2014/main" id="{562DAE9F-1445-5F0D-0C4A-60F8B348F32C}"/>
                </a:ext>
              </a:extLst>
            </p:cNvPr>
            <p:cNvSpPr txBox="1"/>
            <p:nvPr/>
          </p:nvSpPr>
          <p:spPr>
            <a:xfrm>
              <a:off x="1447800" y="2806205"/>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32" name="TextBox 31">
              <a:extLst>
                <a:ext uri="{FF2B5EF4-FFF2-40B4-BE49-F238E27FC236}">
                  <a16:creationId xmlns:a16="http://schemas.microsoft.com/office/drawing/2014/main" id="{42709D8E-CB71-2A8C-69DD-59F21E5E9362}"/>
                </a:ext>
              </a:extLst>
            </p:cNvPr>
            <p:cNvSpPr txBox="1"/>
            <p:nvPr/>
          </p:nvSpPr>
          <p:spPr>
            <a:xfrm>
              <a:off x="685800" y="3880284"/>
              <a:ext cx="1981200" cy="1200329"/>
            </a:xfrm>
            <a:prstGeom prst="rect">
              <a:avLst/>
            </a:prstGeom>
            <a:noFill/>
          </p:spPr>
          <p:txBody>
            <a:bodyPr wrap="square" rtlCol="0">
              <a:spAutoFit/>
            </a:bodyPr>
            <a:lstStyle/>
            <a:p>
              <a:pPr algn="ctr"/>
              <a:r>
                <a:rPr lang="en-GB" sz="2400" dirty="0">
                  <a:solidFill>
                    <a:schemeClr val="bg2">
                      <a:lumMod val="50000"/>
                    </a:schemeClr>
                  </a:solidFill>
                  <a:latin typeface="Arial" panose="020B0604020202020204" pitchFamily="34" charset="0"/>
                  <a:cs typeface="Arial" panose="020B0604020202020204" pitchFamily="34" charset="0"/>
                </a:rPr>
                <a:t>How many people were helped</a:t>
              </a:r>
            </a:p>
          </p:txBody>
        </p:sp>
        <p:sp>
          <p:nvSpPr>
            <p:cNvPr id="33" name="Oval 32">
              <a:extLst>
                <a:ext uri="{FF2B5EF4-FFF2-40B4-BE49-F238E27FC236}">
                  <a16:creationId xmlns:a16="http://schemas.microsoft.com/office/drawing/2014/main" id="{38E83EE4-B8F5-91F1-A848-800AC43317B4}"/>
                </a:ext>
              </a:extLst>
            </p:cNvPr>
            <p:cNvSpPr/>
            <p:nvPr/>
          </p:nvSpPr>
          <p:spPr>
            <a:xfrm>
              <a:off x="3917885" y="2813648"/>
              <a:ext cx="769441" cy="769441"/>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Box 33">
              <a:extLst>
                <a:ext uri="{FF2B5EF4-FFF2-40B4-BE49-F238E27FC236}">
                  <a16:creationId xmlns:a16="http://schemas.microsoft.com/office/drawing/2014/main" id="{8C5ABE60-7263-47C8-F42B-B71A2C03ECD2}"/>
                </a:ext>
              </a:extLst>
            </p:cNvPr>
            <p:cNvSpPr txBox="1"/>
            <p:nvPr/>
          </p:nvSpPr>
          <p:spPr>
            <a:xfrm>
              <a:off x="4031159" y="2819400"/>
              <a:ext cx="693241" cy="769441"/>
            </a:xfrm>
            <a:prstGeom prst="rect">
              <a:avLst/>
            </a:prstGeom>
            <a:noFill/>
          </p:spPr>
          <p:txBody>
            <a:bodyPr wrap="square" rtlCol="0">
              <a:spAutoFit/>
            </a:bodyPr>
            <a:lstStyle/>
            <a:p>
              <a:r>
                <a:rPr lang="en-GB" sz="4400" dirty="0">
                  <a:solidFill>
                    <a:schemeClr val="bg1"/>
                  </a:solidFill>
                  <a:latin typeface="Arial" panose="020B0604020202020204" pitchFamily="34" charset="0"/>
                  <a:cs typeface="Arial" panose="020B0604020202020204" pitchFamily="34" charset="0"/>
                </a:rPr>
                <a:t>B</a:t>
              </a:r>
            </a:p>
          </p:txBody>
        </p:sp>
        <p:sp>
          <p:nvSpPr>
            <p:cNvPr id="35" name="TextBox 34">
              <a:extLst>
                <a:ext uri="{FF2B5EF4-FFF2-40B4-BE49-F238E27FC236}">
                  <a16:creationId xmlns:a16="http://schemas.microsoft.com/office/drawing/2014/main" id="{EA8D7182-41E5-AD94-15DF-F640A3F9471B}"/>
                </a:ext>
              </a:extLst>
            </p:cNvPr>
            <p:cNvSpPr txBox="1"/>
            <p:nvPr/>
          </p:nvSpPr>
          <p:spPr>
            <a:xfrm>
              <a:off x="3384485" y="3943290"/>
              <a:ext cx="1981200" cy="1938992"/>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The impact or difference the project will make</a:t>
              </a:r>
            </a:p>
            <a:p>
              <a:pPr algn="ctr"/>
              <a:endParaRPr lang="en-GB" sz="2400" dirty="0">
                <a:solidFill>
                  <a:prstClr val="black"/>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9B502F62-2978-3E21-7EF6-5734264D3E35}"/>
                </a:ext>
              </a:extLst>
            </p:cNvPr>
            <p:cNvSpPr/>
            <p:nvPr/>
          </p:nvSpPr>
          <p:spPr>
            <a:xfrm>
              <a:off x="6629400" y="281195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TextBox 36">
              <a:extLst>
                <a:ext uri="{FF2B5EF4-FFF2-40B4-BE49-F238E27FC236}">
                  <a16:creationId xmlns:a16="http://schemas.microsoft.com/office/drawing/2014/main" id="{B3B5A58E-0D06-F15F-684D-BD20327E4432}"/>
                </a:ext>
              </a:extLst>
            </p:cNvPr>
            <p:cNvSpPr txBox="1"/>
            <p:nvPr/>
          </p:nvSpPr>
          <p:spPr>
            <a:xfrm>
              <a:off x="6705600"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C</a:t>
              </a:r>
            </a:p>
          </p:txBody>
        </p:sp>
        <p:sp>
          <p:nvSpPr>
            <p:cNvPr id="38" name="TextBox 37">
              <a:extLst>
                <a:ext uri="{FF2B5EF4-FFF2-40B4-BE49-F238E27FC236}">
                  <a16:creationId xmlns:a16="http://schemas.microsoft.com/office/drawing/2014/main" id="{50228052-6B67-B3FD-E1E7-6926E27899BF}"/>
                </a:ext>
              </a:extLst>
            </p:cNvPr>
            <p:cNvSpPr txBox="1"/>
            <p:nvPr/>
          </p:nvSpPr>
          <p:spPr>
            <a:xfrm>
              <a:off x="5975285" y="3898160"/>
              <a:ext cx="2286000" cy="830997"/>
            </a:xfrm>
            <a:prstGeom prst="rect">
              <a:avLst/>
            </a:prstGeom>
            <a:noFill/>
          </p:spPr>
          <p:txBody>
            <a:bodyPr wrap="square" rtlCol="0">
              <a:spAutoFit/>
            </a:bodyPr>
            <a:lstStyle/>
            <a:p>
              <a:pPr algn="ctr"/>
              <a:r>
                <a:rPr lang="en-GB" sz="2400" dirty="0">
                  <a:solidFill>
                    <a:schemeClr val="bg2">
                      <a:lumMod val="50000"/>
                    </a:schemeClr>
                  </a:solidFill>
                  <a:latin typeface="Arial" panose="020B0604020202020204" pitchFamily="34" charset="0"/>
                  <a:cs typeface="Arial" panose="020B0604020202020204" pitchFamily="34" charset="0"/>
                </a:rPr>
                <a:t>Who will be helped</a:t>
              </a:r>
            </a:p>
          </p:txBody>
        </p:sp>
      </p:grpSp>
    </p:spTree>
    <p:extLst>
      <p:ext uri="{BB962C8B-B14F-4D97-AF65-F5344CB8AC3E}">
        <p14:creationId xmlns:p14="http://schemas.microsoft.com/office/powerpoint/2010/main" val="102290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533400"/>
            <a:ext cx="1753317" cy="1753317"/>
          </a:xfrm>
          <a:prstGeom prst="ellipse">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3631763"/>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54</a:t>
            </a:r>
          </a:p>
        </p:txBody>
      </p:sp>
      <p:sp>
        <p:nvSpPr>
          <p:cNvPr id="11" name="TextBox 13"/>
          <p:cNvSpPr txBox="1">
            <a:spLocks noChangeArrowheads="1"/>
          </p:cNvSpPr>
          <p:nvPr/>
        </p:nvSpPr>
        <p:spPr bwMode="auto">
          <a:xfrm>
            <a:off x="3847267" y="460741"/>
            <a:ext cx="8030407"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are the key elements to remember when writing your application</a:t>
            </a:r>
          </a:p>
        </p:txBody>
      </p:sp>
      <p:grpSp>
        <p:nvGrpSpPr>
          <p:cNvPr id="2" name="Group 1"/>
          <p:cNvGrpSpPr/>
          <p:nvPr/>
        </p:nvGrpSpPr>
        <p:grpSpPr>
          <a:xfrm>
            <a:off x="2209800" y="2806206"/>
            <a:ext cx="7575485" cy="2337414"/>
            <a:chOff x="685800" y="2806205"/>
            <a:chExt cx="7575485" cy="2337414"/>
          </a:xfrm>
        </p:grpSpPr>
        <p:sp>
          <p:nvSpPr>
            <p:cNvPr id="12" name="Oval 11"/>
            <p:cNvSpPr/>
            <p:nvPr/>
          </p:nvSpPr>
          <p:spPr>
            <a:xfrm>
              <a:off x="1364159" y="2806205"/>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1447800" y="2806205"/>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685800" y="3880284"/>
              <a:ext cx="1981200" cy="461665"/>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Tell a story</a:t>
              </a:r>
            </a:p>
          </p:txBody>
        </p:sp>
        <p:sp>
          <p:nvSpPr>
            <p:cNvPr id="17" name="Oval 16"/>
            <p:cNvSpPr/>
            <p:nvPr/>
          </p:nvSpPr>
          <p:spPr>
            <a:xfrm>
              <a:off x="3917885" y="2813648"/>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4031159"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3384485" y="3943290"/>
              <a:ext cx="1873315" cy="1200329"/>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Add some nice pictures</a:t>
              </a:r>
            </a:p>
          </p:txBody>
        </p:sp>
        <p:sp>
          <p:nvSpPr>
            <p:cNvPr id="21" name="Oval 20"/>
            <p:cNvSpPr/>
            <p:nvPr/>
          </p:nvSpPr>
          <p:spPr>
            <a:xfrm>
              <a:off x="6629400" y="281195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6705600"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C</a:t>
              </a:r>
            </a:p>
          </p:txBody>
        </p:sp>
        <p:sp>
          <p:nvSpPr>
            <p:cNvPr id="23" name="TextBox 22"/>
            <p:cNvSpPr txBox="1"/>
            <p:nvPr/>
          </p:nvSpPr>
          <p:spPr>
            <a:xfrm>
              <a:off x="5975285" y="3898160"/>
              <a:ext cx="2286000" cy="830997"/>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Demonstrate &amp; be clear</a:t>
              </a:r>
            </a:p>
          </p:txBody>
        </p:sp>
      </p:grpSp>
      <p:sp>
        <p:nvSpPr>
          <p:cNvPr id="3" name="TextBox 2"/>
          <p:cNvSpPr txBox="1"/>
          <p:nvPr/>
        </p:nvSpPr>
        <p:spPr>
          <a:xfrm>
            <a:off x="9067800" y="6096000"/>
            <a:ext cx="1219200" cy="369332"/>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9E4A9D54-369F-81DB-1200-54DCE478D971}"/>
              </a:ext>
            </a:extLst>
          </p:cNvPr>
          <p:cNvPicPr>
            <a:picLocks noChangeAspect="1"/>
          </p:cNvPicPr>
          <p:nvPr/>
        </p:nvPicPr>
        <p:blipFill>
          <a:blip r:embed="rId3"/>
          <a:stretch>
            <a:fillRect/>
          </a:stretch>
        </p:blipFill>
        <p:spPr>
          <a:xfrm>
            <a:off x="247650" y="5990968"/>
            <a:ext cx="3550204" cy="609596"/>
          </a:xfrm>
          <a:prstGeom prst="rect">
            <a:avLst/>
          </a:prstGeom>
        </p:spPr>
      </p:pic>
      <p:pic>
        <p:nvPicPr>
          <p:cNvPr id="7" name="Picture 6">
            <a:extLst>
              <a:ext uri="{FF2B5EF4-FFF2-40B4-BE49-F238E27FC236}">
                <a16:creationId xmlns:a16="http://schemas.microsoft.com/office/drawing/2014/main" id="{E5471754-3393-EE44-7089-7B3BFC6E3240}"/>
              </a:ext>
            </a:extLst>
          </p:cNvPr>
          <p:cNvPicPr>
            <a:picLocks noChangeAspect="1"/>
          </p:cNvPicPr>
          <p:nvPr/>
        </p:nvPicPr>
        <p:blipFill>
          <a:blip r:embed="rId4"/>
          <a:stretch>
            <a:fillRect/>
          </a:stretch>
        </p:blipFill>
        <p:spPr>
          <a:xfrm>
            <a:off x="6365794" y="5957536"/>
            <a:ext cx="3097142" cy="676459"/>
          </a:xfrm>
          <a:prstGeom prst="rect">
            <a:avLst/>
          </a:prstGeom>
        </p:spPr>
      </p:pic>
      <p:pic>
        <p:nvPicPr>
          <p:cNvPr id="8" name="Picture 7">
            <a:extLst>
              <a:ext uri="{FF2B5EF4-FFF2-40B4-BE49-F238E27FC236}">
                <a16:creationId xmlns:a16="http://schemas.microsoft.com/office/drawing/2014/main" id="{2EEBA626-DEEF-C1F0-FD63-1F40065781F7}"/>
              </a:ext>
            </a:extLst>
          </p:cNvPr>
          <p:cNvPicPr>
            <a:picLocks noChangeAspect="1"/>
          </p:cNvPicPr>
          <p:nvPr/>
        </p:nvPicPr>
        <p:blipFill>
          <a:blip r:embed="rId5"/>
          <a:stretch>
            <a:fillRect/>
          </a:stretch>
        </p:blipFill>
        <p:spPr>
          <a:xfrm>
            <a:off x="9753600" y="5677593"/>
            <a:ext cx="1885950" cy="1180408"/>
          </a:xfrm>
          <a:prstGeom prst="rect">
            <a:avLst/>
          </a:prstGeom>
        </p:spPr>
      </p:pic>
      <p:cxnSp>
        <p:nvCxnSpPr>
          <p:cNvPr id="9" name="Straight Connector 8">
            <a:extLst>
              <a:ext uri="{FF2B5EF4-FFF2-40B4-BE49-F238E27FC236}">
                <a16:creationId xmlns:a16="http://schemas.microsoft.com/office/drawing/2014/main" id="{3E371B4D-2811-4AA4-8E0E-DEB7FFD8DF6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0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456282"/>
            <a:ext cx="1753317" cy="1753317"/>
          </a:xfrm>
          <a:prstGeom prst="ellipse">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3631763"/>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54</a:t>
            </a:r>
          </a:p>
        </p:txBody>
      </p:sp>
      <p:sp>
        <p:nvSpPr>
          <p:cNvPr id="12" name="Oval 11"/>
          <p:cNvSpPr/>
          <p:nvPr/>
        </p:nvSpPr>
        <p:spPr>
          <a:xfrm>
            <a:off x="2888160" y="2806206"/>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2971801" y="2806206"/>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2209800" y="3880284"/>
            <a:ext cx="1981200" cy="461665"/>
          </a:xfrm>
          <a:prstGeom prst="rect">
            <a:avLst/>
          </a:prstGeom>
          <a:noFill/>
        </p:spPr>
        <p:txBody>
          <a:bodyPr wrap="square" rtlCol="0">
            <a:spAutoFit/>
          </a:bodyPr>
          <a:lstStyle/>
          <a:p>
            <a:pPr algn="ctr"/>
            <a:r>
              <a:rPr lang="en-GB" sz="2400" dirty="0">
                <a:solidFill>
                  <a:schemeClr val="bg2">
                    <a:lumMod val="50000"/>
                  </a:schemeClr>
                </a:solidFill>
                <a:latin typeface="Arial" panose="020B0604020202020204" pitchFamily="34" charset="0"/>
                <a:cs typeface="Arial" panose="020B0604020202020204" pitchFamily="34" charset="0"/>
              </a:rPr>
              <a:t>Tell a story</a:t>
            </a:r>
          </a:p>
        </p:txBody>
      </p:sp>
      <p:sp>
        <p:nvSpPr>
          <p:cNvPr id="17" name="Oval 16"/>
          <p:cNvSpPr/>
          <p:nvPr/>
        </p:nvSpPr>
        <p:spPr>
          <a:xfrm>
            <a:off x="5441886" y="281364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5555160" y="2819401"/>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4889948" y="3875379"/>
            <a:ext cx="1873315" cy="1200329"/>
          </a:xfrm>
          <a:prstGeom prst="rect">
            <a:avLst/>
          </a:prstGeom>
          <a:noFill/>
        </p:spPr>
        <p:txBody>
          <a:bodyPr wrap="square" rtlCol="0">
            <a:spAutoFit/>
          </a:bodyPr>
          <a:lstStyle/>
          <a:p>
            <a:pPr algn="ctr"/>
            <a:r>
              <a:rPr lang="en-GB" sz="2400" dirty="0">
                <a:solidFill>
                  <a:schemeClr val="bg2">
                    <a:lumMod val="50000"/>
                  </a:schemeClr>
                </a:solidFill>
                <a:latin typeface="Arial" panose="020B0604020202020204" pitchFamily="34" charset="0"/>
                <a:cs typeface="Arial" panose="020B0604020202020204" pitchFamily="34" charset="0"/>
              </a:rPr>
              <a:t>Add some nice pictures</a:t>
            </a:r>
          </a:p>
        </p:txBody>
      </p:sp>
      <p:sp>
        <p:nvSpPr>
          <p:cNvPr id="21" name="Oval 20"/>
          <p:cNvSpPr/>
          <p:nvPr/>
        </p:nvSpPr>
        <p:spPr>
          <a:xfrm>
            <a:off x="8153401" y="2811960"/>
            <a:ext cx="769441" cy="769441"/>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8229601" y="2819401"/>
            <a:ext cx="693241" cy="769441"/>
          </a:xfrm>
          <a:prstGeom prst="rect">
            <a:avLst/>
          </a:prstGeom>
          <a:noFill/>
        </p:spPr>
        <p:txBody>
          <a:bodyPr wrap="square" rtlCol="0">
            <a:spAutoFit/>
          </a:bodyPr>
          <a:lstStyle/>
          <a:p>
            <a:r>
              <a:rPr lang="en-GB" sz="4400" dirty="0">
                <a:solidFill>
                  <a:prstClr val="white"/>
                </a:solidFill>
                <a:latin typeface="Arial" panose="020B0604020202020204" pitchFamily="34" charset="0"/>
                <a:cs typeface="Arial" panose="020B0604020202020204" pitchFamily="34" charset="0"/>
              </a:rPr>
              <a:t>C</a:t>
            </a:r>
          </a:p>
        </p:txBody>
      </p:sp>
      <p:sp>
        <p:nvSpPr>
          <p:cNvPr id="15" name="TextBox 14"/>
          <p:cNvSpPr txBox="1"/>
          <p:nvPr/>
        </p:nvSpPr>
        <p:spPr>
          <a:xfrm>
            <a:off x="9813651" y="3167438"/>
            <a:ext cx="1447800" cy="1862048"/>
          </a:xfrm>
          <a:prstGeom prst="rect">
            <a:avLst/>
          </a:prstGeom>
          <a:noFill/>
        </p:spPr>
        <p:txBody>
          <a:bodyPr wrap="square" rtlCol="0">
            <a:spAutoFit/>
          </a:bodyPr>
          <a:lstStyle/>
          <a:p>
            <a:r>
              <a:rPr lang="en-GB" sz="11500" dirty="0">
                <a:solidFill>
                  <a:srgbClr val="006600"/>
                </a:solidFill>
                <a:latin typeface="Arial" panose="020B0604020202020204" pitchFamily="34" charset="0"/>
                <a:cs typeface="Arial" panose="020B0604020202020204" pitchFamily="34" charset="0"/>
                <a:sym typeface="Wingdings"/>
              </a:rPr>
              <a:t></a:t>
            </a:r>
            <a:endParaRPr lang="en-GB" sz="11500" dirty="0">
              <a:solidFill>
                <a:srgbClr val="006600"/>
              </a:solidFill>
              <a:latin typeface="Arial" panose="020B0604020202020204" pitchFamily="34" charset="0"/>
              <a:cs typeface="Arial" panose="020B0604020202020204" pitchFamily="34" charset="0"/>
            </a:endParaRPr>
          </a:p>
        </p:txBody>
      </p:sp>
      <p:sp>
        <p:nvSpPr>
          <p:cNvPr id="16" name="TextBox 15"/>
          <p:cNvSpPr txBox="1"/>
          <p:nvPr/>
        </p:nvSpPr>
        <p:spPr>
          <a:xfrm>
            <a:off x="7525263" y="3875379"/>
            <a:ext cx="2101916" cy="830997"/>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Demonstrate &amp; be clear</a:t>
            </a:r>
          </a:p>
        </p:txBody>
      </p:sp>
      <p:sp>
        <p:nvSpPr>
          <p:cNvPr id="3" name="TextBox 13">
            <a:extLst>
              <a:ext uri="{FF2B5EF4-FFF2-40B4-BE49-F238E27FC236}">
                <a16:creationId xmlns:a16="http://schemas.microsoft.com/office/drawing/2014/main" id="{B6F4CC64-C09A-508B-D141-61057BDD6029}"/>
              </a:ext>
            </a:extLst>
          </p:cNvPr>
          <p:cNvSpPr txBox="1">
            <a:spLocks noChangeArrowheads="1"/>
          </p:cNvSpPr>
          <p:nvPr/>
        </p:nvSpPr>
        <p:spPr bwMode="auto">
          <a:xfrm>
            <a:off x="3847268" y="460741"/>
            <a:ext cx="8167948"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are the key elements to remember when writing your application</a:t>
            </a:r>
          </a:p>
        </p:txBody>
      </p:sp>
      <p:cxnSp>
        <p:nvCxnSpPr>
          <p:cNvPr id="7" name="Straight Connector 6">
            <a:extLst>
              <a:ext uri="{FF2B5EF4-FFF2-40B4-BE49-F238E27FC236}">
                <a16:creationId xmlns:a16="http://schemas.microsoft.com/office/drawing/2014/main" id="{719F8798-06EB-464E-5395-CBD224FFB536}"/>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AADFB62-135B-763A-6ED2-B0A0F553CD48}"/>
              </a:ext>
            </a:extLst>
          </p:cNvPr>
          <p:cNvPicPr>
            <a:picLocks noChangeAspect="1"/>
          </p:cNvPicPr>
          <p:nvPr/>
        </p:nvPicPr>
        <p:blipFill>
          <a:blip r:embed="rId3"/>
          <a:stretch>
            <a:fillRect/>
          </a:stretch>
        </p:blipFill>
        <p:spPr>
          <a:xfrm>
            <a:off x="6365794" y="5957536"/>
            <a:ext cx="3097142" cy="676459"/>
          </a:xfrm>
          <a:prstGeom prst="rect">
            <a:avLst/>
          </a:prstGeom>
        </p:spPr>
      </p:pic>
      <p:pic>
        <p:nvPicPr>
          <p:cNvPr id="9" name="Picture 8">
            <a:extLst>
              <a:ext uri="{FF2B5EF4-FFF2-40B4-BE49-F238E27FC236}">
                <a16:creationId xmlns:a16="http://schemas.microsoft.com/office/drawing/2014/main" id="{48519372-0F93-8C8D-430C-765317777406}"/>
              </a:ext>
            </a:extLst>
          </p:cNvPr>
          <p:cNvPicPr>
            <a:picLocks noChangeAspect="1"/>
          </p:cNvPicPr>
          <p:nvPr/>
        </p:nvPicPr>
        <p:blipFill>
          <a:blip r:embed="rId4"/>
          <a:stretch>
            <a:fillRect/>
          </a:stretch>
        </p:blipFill>
        <p:spPr>
          <a:xfrm>
            <a:off x="9753600" y="5677593"/>
            <a:ext cx="1885950" cy="1180408"/>
          </a:xfrm>
          <a:prstGeom prst="rect">
            <a:avLst/>
          </a:prstGeom>
        </p:spPr>
      </p:pic>
      <p:pic>
        <p:nvPicPr>
          <p:cNvPr id="10" name="Picture 9">
            <a:extLst>
              <a:ext uri="{FF2B5EF4-FFF2-40B4-BE49-F238E27FC236}">
                <a16:creationId xmlns:a16="http://schemas.microsoft.com/office/drawing/2014/main" id="{4185D425-FAED-CBE8-17A7-6A94B070E5C7}"/>
              </a:ext>
            </a:extLst>
          </p:cNvPr>
          <p:cNvPicPr>
            <a:picLocks noChangeAspect="1"/>
          </p:cNvPicPr>
          <p:nvPr/>
        </p:nvPicPr>
        <p:blipFill>
          <a:blip r:embed="rId5"/>
          <a:stretch>
            <a:fillRect/>
          </a:stretch>
        </p:blipFill>
        <p:spPr>
          <a:xfrm>
            <a:off x="247650" y="5990968"/>
            <a:ext cx="3550204" cy="609596"/>
          </a:xfrm>
          <a:prstGeom prst="rect">
            <a:avLst/>
          </a:prstGeom>
        </p:spPr>
      </p:pic>
    </p:spTree>
    <p:extLst>
      <p:ext uri="{BB962C8B-B14F-4D97-AF65-F5344CB8AC3E}">
        <p14:creationId xmlns:p14="http://schemas.microsoft.com/office/powerpoint/2010/main" val="337506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533400"/>
            <a:ext cx="1753317" cy="1753317"/>
          </a:xfrm>
          <a:prstGeom prst="ellipse">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8"/>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6</a:t>
            </a:r>
          </a:p>
        </p:txBody>
      </p:sp>
      <p:sp>
        <p:nvSpPr>
          <p:cNvPr id="11" name="TextBox 13"/>
          <p:cNvSpPr txBox="1">
            <a:spLocks noChangeArrowheads="1"/>
          </p:cNvSpPr>
          <p:nvPr/>
        </p:nvSpPr>
        <p:spPr bwMode="auto">
          <a:xfrm>
            <a:off x="3847267" y="460741"/>
            <a:ext cx="8030407"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can you do to be prepared to fill out a funding application?</a:t>
            </a:r>
          </a:p>
        </p:txBody>
      </p:sp>
      <p:grpSp>
        <p:nvGrpSpPr>
          <p:cNvPr id="2" name="Group 1"/>
          <p:cNvGrpSpPr/>
          <p:nvPr/>
        </p:nvGrpSpPr>
        <p:grpSpPr>
          <a:xfrm>
            <a:off x="2209800" y="2806206"/>
            <a:ext cx="7575485" cy="2661615"/>
            <a:chOff x="685800" y="2806205"/>
            <a:chExt cx="7575485" cy="2661615"/>
          </a:xfrm>
        </p:grpSpPr>
        <p:sp>
          <p:nvSpPr>
            <p:cNvPr id="12" name="Oval 11"/>
            <p:cNvSpPr/>
            <p:nvPr/>
          </p:nvSpPr>
          <p:spPr>
            <a:xfrm>
              <a:off x="1364159" y="2806205"/>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1447800" y="2806205"/>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685800" y="3880284"/>
              <a:ext cx="1981200" cy="1569660"/>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Have an idea in the back of your mind</a:t>
              </a:r>
            </a:p>
          </p:txBody>
        </p:sp>
        <p:sp>
          <p:nvSpPr>
            <p:cNvPr id="17" name="Oval 16"/>
            <p:cNvSpPr/>
            <p:nvPr/>
          </p:nvSpPr>
          <p:spPr>
            <a:xfrm>
              <a:off x="3917885" y="2813648"/>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4031159"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3384485" y="3943290"/>
              <a:ext cx="1873315" cy="1200329"/>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Hire an application writer</a:t>
              </a:r>
            </a:p>
          </p:txBody>
        </p:sp>
        <p:sp>
          <p:nvSpPr>
            <p:cNvPr id="21" name="Oval 20"/>
            <p:cNvSpPr/>
            <p:nvPr/>
          </p:nvSpPr>
          <p:spPr>
            <a:xfrm>
              <a:off x="6629400" y="281195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6705600" y="2819400"/>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C</a:t>
              </a:r>
            </a:p>
          </p:txBody>
        </p:sp>
        <p:sp>
          <p:nvSpPr>
            <p:cNvPr id="23" name="TextBox 22"/>
            <p:cNvSpPr txBox="1"/>
            <p:nvPr/>
          </p:nvSpPr>
          <p:spPr>
            <a:xfrm>
              <a:off x="5975285" y="3898160"/>
              <a:ext cx="2286000" cy="1569660"/>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Have the project developed and ready to go</a:t>
              </a:r>
            </a:p>
          </p:txBody>
        </p:sp>
      </p:grpSp>
      <p:sp>
        <p:nvSpPr>
          <p:cNvPr id="3" name="TextBox 2"/>
          <p:cNvSpPr txBox="1"/>
          <p:nvPr/>
        </p:nvSpPr>
        <p:spPr>
          <a:xfrm>
            <a:off x="9067800" y="6096000"/>
            <a:ext cx="1219200" cy="369332"/>
          </a:xfrm>
          <a:prstGeom prst="rect">
            <a:avLst/>
          </a:prstGeom>
          <a:noFill/>
        </p:spPr>
        <p:txBody>
          <a:bodyPr wrap="square" rtlCol="0">
            <a:spAutoFit/>
          </a:bodyPr>
          <a:lstStyle/>
          <a:p>
            <a:endParaRPr lang="en-GB" dirty="0"/>
          </a:p>
        </p:txBody>
      </p:sp>
      <p:pic>
        <p:nvPicPr>
          <p:cNvPr id="6" name="Picture 5">
            <a:extLst>
              <a:ext uri="{FF2B5EF4-FFF2-40B4-BE49-F238E27FC236}">
                <a16:creationId xmlns:a16="http://schemas.microsoft.com/office/drawing/2014/main" id="{9E4A9D54-369F-81DB-1200-54DCE478D971}"/>
              </a:ext>
            </a:extLst>
          </p:cNvPr>
          <p:cNvPicPr>
            <a:picLocks noChangeAspect="1"/>
          </p:cNvPicPr>
          <p:nvPr/>
        </p:nvPicPr>
        <p:blipFill>
          <a:blip r:embed="rId3"/>
          <a:stretch>
            <a:fillRect/>
          </a:stretch>
        </p:blipFill>
        <p:spPr>
          <a:xfrm>
            <a:off x="247650" y="5990968"/>
            <a:ext cx="3550204" cy="609596"/>
          </a:xfrm>
          <a:prstGeom prst="rect">
            <a:avLst/>
          </a:prstGeom>
        </p:spPr>
      </p:pic>
      <p:pic>
        <p:nvPicPr>
          <p:cNvPr id="7" name="Picture 6">
            <a:extLst>
              <a:ext uri="{FF2B5EF4-FFF2-40B4-BE49-F238E27FC236}">
                <a16:creationId xmlns:a16="http://schemas.microsoft.com/office/drawing/2014/main" id="{E5471754-3393-EE44-7089-7B3BFC6E3240}"/>
              </a:ext>
            </a:extLst>
          </p:cNvPr>
          <p:cNvPicPr>
            <a:picLocks noChangeAspect="1"/>
          </p:cNvPicPr>
          <p:nvPr/>
        </p:nvPicPr>
        <p:blipFill>
          <a:blip r:embed="rId4"/>
          <a:stretch>
            <a:fillRect/>
          </a:stretch>
        </p:blipFill>
        <p:spPr>
          <a:xfrm>
            <a:off x="6365794" y="5957536"/>
            <a:ext cx="3097142" cy="676459"/>
          </a:xfrm>
          <a:prstGeom prst="rect">
            <a:avLst/>
          </a:prstGeom>
        </p:spPr>
      </p:pic>
      <p:pic>
        <p:nvPicPr>
          <p:cNvPr id="8" name="Picture 7">
            <a:extLst>
              <a:ext uri="{FF2B5EF4-FFF2-40B4-BE49-F238E27FC236}">
                <a16:creationId xmlns:a16="http://schemas.microsoft.com/office/drawing/2014/main" id="{2EEBA626-DEEF-C1F0-FD63-1F40065781F7}"/>
              </a:ext>
            </a:extLst>
          </p:cNvPr>
          <p:cNvPicPr>
            <a:picLocks noChangeAspect="1"/>
          </p:cNvPicPr>
          <p:nvPr/>
        </p:nvPicPr>
        <p:blipFill>
          <a:blip r:embed="rId5"/>
          <a:stretch>
            <a:fillRect/>
          </a:stretch>
        </p:blipFill>
        <p:spPr>
          <a:xfrm>
            <a:off x="9753600" y="5677593"/>
            <a:ext cx="1885950" cy="1180408"/>
          </a:xfrm>
          <a:prstGeom prst="rect">
            <a:avLst/>
          </a:prstGeom>
        </p:spPr>
      </p:pic>
      <p:cxnSp>
        <p:nvCxnSpPr>
          <p:cNvPr id="9" name="Straight Connector 8">
            <a:extLst>
              <a:ext uri="{FF2B5EF4-FFF2-40B4-BE49-F238E27FC236}">
                <a16:creationId xmlns:a16="http://schemas.microsoft.com/office/drawing/2014/main" id="{3E371B4D-2811-4AA4-8E0E-DEB7FFD8DF6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75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51884" y="456282"/>
            <a:ext cx="1753317" cy="1753317"/>
          </a:xfrm>
          <a:prstGeom prst="ellipse">
            <a:avLst/>
          </a:prstGeom>
          <a:solidFill>
            <a:schemeClr val="accent4">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solidFill>
                <a:prstClr val="white"/>
              </a:solidFill>
            </a:endParaRPr>
          </a:p>
        </p:txBody>
      </p:sp>
      <p:sp>
        <p:nvSpPr>
          <p:cNvPr id="5" name="TextBox 11"/>
          <p:cNvSpPr txBox="1">
            <a:spLocks noChangeArrowheads="1"/>
          </p:cNvSpPr>
          <p:nvPr/>
        </p:nvSpPr>
        <p:spPr bwMode="auto">
          <a:xfrm>
            <a:off x="1981200" y="457201"/>
            <a:ext cx="1295400" cy="1862047"/>
          </a:xfrm>
          <a:prstGeom prst="rect">
            <a:avLst/>
          </a:prstGeom>
          <a:noFill/>
          <a:ln w="9525">
            <a:noFill/>
            <a:miter lim="800000"/>
            <a:headEnd/>
            <a:tailEnd/>
          </a:ln>
        </p:spPr>
        <p:txBody>
          <a:bodyPr wrap="square">
            <a:spAutoFit/>
          </a:bodyPr>
          <a:lstStyle/>
          <a:p>
            <a:pPr algn="ctr"/>
            <a:r>
              <a:rPr lang="en-US" sz="11500" dirty="0">
                <a:solidFill>
                  <a:prstClr val="white"/>
                </a:solidFill>
                <a:latin typeface="Arial" panose="020B0604020202020204" pitchFamily="34" charset="0"/>
                <a:cs typeface="Arial" panose="020B0604020202020204" pitchFamily="34" charset="0"/>
              </a:rPr>
              <a:t>6</a:t>
            </a:r>
          </a:p>
        </p:txBody>
      </p:sp>
      <p:sp>
        <p:nvSpPr>
          <p:cNvPr id="12" name="Oval 11"/>
          <p:cNvSpPr/>
          <p:nvPr/>
        </p:nvSpPr>
        <p:spPr>
          <a:xfrm>
            <a:off x="2888160" y="2806206"/>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p:cNvSpPr txBox="1"/>
          <p:nvPr/>
        </p:nvSpPr>
        <p:spPr>
          <a:xfrm>
            <a:off x="2971801" y="2806206"/>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A</a:t>
            </a:r>
          </a:p>
        </p:txBody>
      </p:sp>
      <p:sp>
        <p:nvSpPr>
          <p:cNvPr id="14" name="TextBox 13"/>
          <p:cNvSpPr txBox="1"/>
          <p:nvPr/>
        </p:nvSpPr>
        <p:spPr>
          <a:xfrm>
            <a:off x="2209800" y="3880284"/>
            <a:ext cx="1981200" cy="1569660"/>
          </a:xfrm>
          <a:prstGeom prst="rect">
            <a:avLst/>
          </a:prstGeom>
          <a:noFill/>
        </p:spPr>
        <p:txBody>
          <a:bodyPr wrap="square" rtlCol="0">
            <a:spAutoFit/>
          </a:bodyPr>
          <a:lstStyle/>
          <a:p>
            <a:pPr algn="ctr"/>
            <a:r>
              <a:rPr lang="en-GB" sz="2400" dirty="0">
                <a:solidFill>
                  <a:schemeClr val="bg2">
                    <a:lumMod val="50000"/>
                  </a:schemeClr>
                </a:solidFill>
                <a:latin typeface="Arial" panose="020B0604020202020204" pitchFamily="34" charset="0"/>
                <a:cs typeface="Arial" panose="020B0604020202020204" pitchFamily="34" charset="0"/>
              </a:rPr>
              <a:t>Have an idea in the back of your mind</a:t>
            </a:r>
          </a:p>
        </p:txBody>
      </p:sp>
      <p:sp>
        <p:nvSpPr>
          <p:cNvPr id="17" name="Oval 16"/>
          <p:cNvSpPr/>
          <p:nvPr/>
        </p:nvSpPr>
        <p:spPr>
          <a:xfrm>
            <a:off x="5441886" y="2813649"/>
            <a:ext cx="769441" cy="769441"/>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TextBox 17"/>
          <p:cNvSpPr txBox="1"/>
          <p:nvPr/>
        </p:nvSpPr>
        <p:spPr>
          <a:xfrm>
            <a:off x="5555160" y="2819401"/>
            <a:ext cx="693241"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B</a:t>
            </a:r>
          </a:p>
        </p:txBody>
      </p:sp>
      <p:sp>
        <p:nvSpPr>
          <p:cNvPr id="19" name="TextBox 18"/>
          <p:cNvSpPr txBox="1"/>
          <p:nvPr/>
        </p:nvSpPr>
        <p:spPr>
          <a:xfrm>
            <a:off x="4889948" y="3907067"/>
            <a:ext cx="1873315" cy="1200329"/>
          </a:xfrm>
          <a:prstGeom prst="rect">
            <a:avLst/>
          </a:prstGeom>
          <a:noFill/>
        </p:spPr>
        <p:txBody>
          <a:bodyPr wrap="square" rtlCol="0">
            <a:spAutoFit/>
          </a:bodyPr>
          <a:lstStyle/>
          <a:p>
            <a:pPr algn="ctr"/>
            <a:r>
              <a:rPr lang="en-GB" sz="2400" dirty="0">
                <a:solidFill>
                  <a:schemeClr val="bg2">
                    <a:lumMod val="50000"/>
                  </a:schemeClr>
                </a:solidFill>
                <a:latin typeface="Arial" panose="020B0604020202020204" pitchFamily="34" charset="0"/>
                <a:cs typeface="Arial" panose="020B0604020202020204" pitchFamily="34" charset="0"/>
              </a:rPr>
              <a:t>Hire an application writer</a:t>
            </a:r>
          </a:p>
        </p:txBody>
      </p:sp>
      <p:sp>
        <p:nvSpPr>
          <p:cNvPr id="21" name="Oval 20"/>
          <p:cNvSpPr/>
          <p:nvPr/>
        </p:nvSpPr>
        <p:spPr>
          <a:xfrm>
            <a:off x="8153401" y="2811960"/>
            <a:ext cx="769441" cy="769441"/>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8229601" y="2819401"/>
            <a:ext cx="693241" cy="769441"/>
          </a:xfrm>
          <a:prstGeom prst="rect">
            <a:avLst/>
          </a:prstGeom>
          <a:noFill/>
        </p:spPr>
        <p:txBody>
          <a:bodyPr wrap="square" rtlCol="0">
            <a:spAutoFit/>
          </a:bodyPr>
          <a:lstStyle/>
          <a:p>
            <a:r>
              <a:rPr lang="en-GB" sz="4400" dirty="0">
                <a:solidFill>
                  <a:prstClr val="white"/>
                </a:solidFill>
                <a:latin typeface="Arial" panose="020B0604020202020204" pitchFamily="34" charset="0"/>
                <a:cs typeface="Arial" panose="020B0604020202020204" pitchFamily="34" charset="0"/>
              </a:rPr>
              <a:t>C</a:t>
            </a:r>
          </a:p>
        </p:txBody>
      </p:sp>
      <p:sp>
        <p:nvSpPr>
          <p:cNvPr id="15" name="TextBox 14"/>
          <p:cNvSpPr txBox="1"/>
          <p:nvPr/>
        </p:nvSpPr>
        <p:spPr>
          <a:xfrm>
            <a:off x="9813651" y="3167438"/>
            <a:ext cx="1447800" cy="1862048"/>
          </a:xfrm>
          <a:prstGeom prst="rect">
            <a:avLst/>
          </a:prstGeom>
          <a:noFill/>
        </p:spPr>
        <p:txBody>
          <a:bodyPr wrap="square" rtlCol="0">
            <a:spAutoFit/>
          </a:bodyPr>
          <a:lstStyle/>
          <a:p>
            <a:r>
              <a:rPr lang="en-GB" sz="11500" dirty="0">
                <a:solidFill>
                  <a:srgbClr val="006600"/>
                </a:solidFill>
                <a:latin typeface="Arial" panose="020B0604020202020204" pitchFamily="34" charset="0"/>
                <a:cs typeface="Arial" panose="020B0604020202020204" pitchFamily="34" charset="0"/>
                <a:sym typeface="Wingdings"/>
              </a:rPr>
              <a:t></a:t>
            </a:r>
            <a:endParaRPr lang="en-GB" sz="11500" dirty="0">
              <a:solidFill>
                <a:srgbClr val="006600"/>
              </a:solidFill>
              <a:latin typeface="Arial" panose="020B0604020202020204" pitchFamily="34" charset="0"/>
              <a:cs typeface="Arial" panose="020B0604020202020204" pitchFamily="34" charset="0"/>
            </a:endParaRPr>
          </a:p>
        </p:txBody>
      </p:sp>
      <p:sp>
        <p:nvSpPr>
          <p:cNvPr id="16" name="TextBox 15"/>
          <p:cNvSpPr txBox="1"/>
          <p:nvPr/>
        </p:nvSpPr>
        <p:spPr>
          <a:xfrm>
            <a:off x="7361019" y="3875379"/>
            <a:ext cx="2255591" cy="1569660"/>
          </a:xfrm>
          <a:prstGeom prst="rect">
            <a:avLst/>
          </a:prstGeom>
          <a:noFill/>
        </p:spPr>
        <p:txBody>
          <a:bodyPr wrap="square" rtlCol="0">
            <a:spAutoFit/>
          </a:bodyPr>
          <a:lstStyle/>
          <a:p>
            <a:pPr algn="ctr"/>
            <a:r>
              <a:rPr lang="en-GB" sz="2400" dirty="0">
                <a:solidFill>
                  <a:prstClr val="black"/>
                </a:solidFill>
                <a:latin typeface="Arial" panose="020B0604020202020204" pitchFamily="34" charset="0"/>
                <a:cs typeface="Arial" panose="020B0604020202020204" pitchFamily="34" charset="0"/>
              </a:rPr>
              <a:t>Have the project developed and ready to go</a:t>
            </a:r>
          </a:p>
        </p:txBody>
      </p:sp>
      <p:sp>
        <p:nvSpPr>
          <p:cNvPr id="3" name="TextBox 13">
            <a:extLst>
              <a:ext uri="{FF2B5EF4-FFF2-40B4-BE49-F238E27FC236}">
                <a16:creationId xmlns:a16="http://schemas.microsoft.com/office/drawing/2014/main" id="{B6F4CC64-C09A-508B-D141-61057BDD6029}"/>
              </a:ext>
            </a:extLst>
          </p:cNvPr>
          <p:cNvSpPr txBox="1">
            <a:spLocks noChangeArrowheads="1"/>
          </p:cNvSpPr>
          <p:nvPr/>
        </p:nvSpPr>
        <p:spPr bwMode="auto">
          <a:xfrm>
            <a:off x="3847268" y="460741"/>
            <a:ext cx="8167948" cy="954107"/>
          </a:xfrm>
          <a:prstGeom prst="rect">
            <a:avLst/>
          </a:prstGeom>
          <a:noFill/>
          <a:ln w="9525">
            <a:noFill/>
            <a:miter lim="800000"/>
            <a:headEnd/>
            <a:tailEnd/>
          </a:ln>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What can you do to be prepared to fill out a funding application?</a:t>
            </a:r>
          </a:p>
        </p:txBody>
      </p:sp>
      <p:cxnSp>
        <p:nvCxnSpPr>
          <p:cNvPr id="7" name="Straight Connector 6">
            <a:extLst>
              <a:ext uri="{FF2B5EF4-FFF2-40B4-BE49-F238E27FC236}">
                <a16:creationId xmlns:a16="http://schemas.microsoft.com/office/drawing/2014/main" id="{719F8798-06EB-464E-5395-CBD224FFB536}"/>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AADFB62-135B-763A-6ED2-B0A0F553CD48}"/>
              </a:ext>
            </a:extLst>
          </p:cNvPr>
          <p:cNvPicPr>
            <a:picLocks noChangeAspect="1"/>
          </p:cNvPicPr>
          <p:nvPr/>
        </p:nvPicPr>
        <p:blipFill>
          <a:blip r:embed="rId3"/>
          <a:stretch>
            <a:fillRect/>
          </a:stretch>
        </p:blipFill>
        <p:spPr>
          <a:xfrm>
            <a:off x="6365794" y="5957536"/>
            <a:ext cx="3097142" cy="676459"/>
          </a:xfrm>
          <a:prstGeom prst="rect">
            <a:avLst/>
          </a:prstGeom>
        </p:spPr>
      </p:pic>
      <p:pic>
        <p:nvPicPr>
          <p:cNvPr id="9" name="Picture 8">
            <a:extLst>
              <a:ext uri="{FF2B5EF4-FFF2-40B4-BE49-F238E27FC236}">
                <a16:creationId xmlns:a16="http://schemas.microsoft.com/office/drawing/2014/main" id="{48519372-0F93-8C8D-430C-765317777406}"/>
              </a:ext>
            </a:extLst>
          </p:cNvPr>
          <p:cNvPicPr>
            <a:picLocks noChangeAspect="1"/>
          </p:cNvPicPr>
          <p:nvPr/>
        </p:nvPicPr>
        <p:blipFill>
          <a:blip r:embed="rId4"/>
          <a:stretch>
            <a:fillRect/>
          </a:stretch>
        </p:blipFill>
        <p:spPr>
          <a:xfrm>
            <a:off x="9753600" y="5677593"/>
            <a:ext cx="1885950" cy="1180408"/>
          </a:xfrm>
          <a:prstGeom prst="rect">
            <a:avLst/>
          </a:prstGeom>
        </p:spPr>
      </p:pic>
      <p:pic>
        <p:nvPicPr>
          <p:cNvPr id="10" name="Picture 9">
            <a:extLst>
              <a:ext uri="{FF2B5EF4-FFF2-40B4-BE49-F238E27FC236}">
                <a16:creationId xmlns:a16="http://schemas.microsoft.com/office/drawing/2014/main" id="{4185D425-FAED-CBE8-17A7-6A94B070E5C7}"/>
              </a:ext>
            </a:extLst>
          </p:cNvPr>
          <p:cNvPicPr>
            <a:picLocks noChangeAspect="1"/>
          </p:cNvPicPr>
          <p:nvPr/>
        </p:nvPicPr>
        <p:blipFill>
          <a:blip r:embed="rId5"/>
          <a:stretch>
            <a:fillRect/>
          </a:stretch>
        </p:blipFill>
        <p:spPr>
          <a:xfrm>
            <a:off x="247650" y="5990968"/>
            <a:ext cx="3550204" cy="609596"/>
          </a:xfrm>
          <a:prstGeom prst="rect">
            <a:avLst/>
          </a:prstGeom>
        </p:spPr>
      </p:pic>
    </p:spTree>
    <p:extLst>
      <p:ext uri="{BB962C8B-B14F-4D97-AF65-F5344CB8AC3E}">
        <p14:creationId xmlns:p14="http://schemas.microsoft.com/office/powerpoint/2010/main" val="220254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pic>
        <p:nvPicPr>
          <p:cNvPr id="5" name="Picture 4">
            <a:extLst>
              <a:ext uri="{FF2B5EF4-FFF2-40B4-BE49-F238E27FC236}">
                <a16:creationId xmlns:a16="http://schemas.microsoft.com/office/drawing/2014/main" id="{59F9E3C5-8B87-2AAF-564D-AE10F7FF4E1A}"/>
              </a:ext>
            </a:extLst>
          </p:cNvPr>
          <p:cNvPicPr>
            <a:picLocks noChangeAspect="1"/>
          </p:cNvPicPr>
          <p:nvPr/>
        </p:nvPicPr>
        <p:blipFill>
          <a:blip r:embed="rId7"/>
          <a:stretch>
            <a:fillRect/>
          </a:stretch>
        </p:blipFill>
        <p:spPr>
          <a:xfrm>
            <a:off x="10169432" y="3358483"/>
            <a:ext cx="1579679" cy="1336195"/>
          </a:xfrm>
          <a:prstGeom prst="rect">
            <a:avLst/>
          </a:prstGeom>
        </p:spPr>
      </p:pic>
      <p:sp>
        <p:nvSpPr>
          <p:cNvPr id="7" name="Rectangle 6">
            <a:extLst>
              <a:ext uri="{FF2B5EF4-FFF2-40B4-BE49-F238E27FC236}">
                <a16:creationId xmlns:a16="http://schemas.microsoft.com/office/drawing/2014/main" id="{777A2666-29DE-49EF-5657-C91238A9375E}"/>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3200" b="1" i="0" dirty="0">
                <a:solidFill>
                  <a:schemeClr val="bg1"/>
                </a:solidFill>
                <a:effectLst/>
              </a:rPr>
              <a:t>Post workshop support &amp; Toolkit</a:t>
            </a:r>
            <a:endParaRPr kumimoji="0" lang="en-GB" sz="3200" b="0" i="0" u="none" strike="noStrike" kern="1200" cap="none" spc="0" normalizeH="0" baseline="0" noProof="0" dirty="0">
              <a:ln>
                <a:noFill/>
              </a:ln>
              <a:solidFill>
                <a:schemeClr val="bg1"/>
              </a:solidFill>
              <a:effectLst/>
              <a:uLnTx/>
              <a:uFillTx/>
              <a:ea typeface="+mn-ea"/>
              <a:cs typeface="+mn-cs"/>
            </a:endParaRPr>
          </a:p>
        </p:txBody>
      </p:sp>
      <p:pic>
        <p:nvPicPr>
          <p:cNvPr id="10" name="Picture 9">
            <a:extLst>
              <a:ext uri="{FF2B5EF4-FFF2-40B4-BE49-F238E27FC236}">
                <a16:creationId xmlns:a16="http://schemas.microsoft.com/office/drawing/2014/main" id="{2E7D475D-7350-C4E0-B050-1D77A3579E55}"/>
              </a:ext>
            </a:extLst>
          </p:cNvPr>
          <p:cNvPicPr>
            <a:picLocks noChangeAspect="1"/>
          </p:cNvPicPr>
          <p:nvPr/>
        </p:nvPicPr>
        <p:blipFill>
          <a:blip r:embed="rId8"/>
          <a:stretch>
            <a:fillRect/>
          </a:stretch>
        </p:blipFill>
        <p:spPr>
          <a:xfrm>
            <a:off x="8030868" y="3247017"/>
            <a:ext cx="2063686" cy="1447661"/>
          </a:xfrm>
          <a:prstGeom prst="rect">
            <a:avLst/>
          </a:prstGeom>
        </p:spPr>
      </p:pic>
      <p:sp>
        <p:nvSpPr>
          <p:cNvPr id="3" name="TextBox 2">
            <a:extLst>
              <a:ext uri="{FF2B5EF4-FFF2-40B4-BE49-F238E27FC236}">
                <a16:creationId xmlns:a16="http://schemas.microsoft.com/office/drawing/2014/main" id="{D5898447-53A1-153D-E253-E2616139E39D}"/>
              </a:ext>
            </a:extLst>
          </p:cNvPr>
          <p:cNvSpPr txBox="1"/>
          <p:nvPr/>
        </p:nvSpPr>
        <p:spPr>
          <a:xfrm>
            <a:off x="327467" y="1327158"/>
            <a:ext cx="7079173" cy="2031325"/>
          </a:xfrm>
          <a:prstGeom prst="rect">
            <a:avLst/>
          </a:prstGeom>
          <a:noFill/>
        </p:spPr>
        <p:txBody>
          <a:bodyPr wrap="square" rtlCol="0">
            <a:spAutoFit/>
          </a:bodyPr>
          <a:lstStyle/>
          <a:p>
            <a:r>
              <a:rPr lang="en-GB" b="1" dirty="0">
                <a:solidFill>
                  <a:schemeClr val="bg2">
                    <a:lumMod val="10000"/>
                  </a:schemeClr>
                </a:solidFill>
              </a:rPr>
              <a:t>Ongoing Support </a:t>
            </a:r>
            <a:r>
              <a:rPr lang="en-GB" dirty="0">
                <a:solidFill>
                  <a:schemeClr val="bg2">
                    <a:lumMod val="10000"/>
                  </a:schemeClr>
                </a:solidFill>
              </a:rPr>
              <a:t>– we will be available for ongoing support during the lifetime of the UKSPF project</a:t>
            </a:r>
            <a:endParaRPr lang="en-GB" b="1" dirty="0">
              <a:solidFill>
                <a:schemeClr val="bg2">
                  <a:lumMod val="10000"/>
                </a:schemeClr>
              </a:solidFill>
            </a:endParaRPr>
          </a:p>
          <a:p>
            <a:endParaRPr lang="en-GB" b="1" dirty="0">
              <a:solidFill>
                <a:schemeClr val="bg2">
                  <a:lumMod val="10000"/>
                </a:schemeClr>
              </a:solidFill>
            </a:endParaRPr>
          </a:p>
          <a:p>
            <a:r>
              <a:rPr lang="en-GB" b="1" dirty="0">
                <a:solidFill>
                  <a:schemeClr val="bg2">
                    <a:lumMod val="10000"/>
                  </a:schemeClr>
                </a:solidFill>
                <a:hlinkClick r:id="rId9" action="ppaction://hlinksldjump">
                  <a:extLst>
                    <a:ext uri="{A12FA001-AC4F-418D-AE19-62706E023703}">
                      <ahyp:hlinkClr xmlns:ahyp="http://schemas.microsoft.com/office/drawing/2018/hyperlinkcolor" val="tx"/>
                    </a:ext>
                  </a:extLst>
                </a:hlinkClick>
              </a:rPr>
              <a:t>Toolkit</a:t>
            </a:r>
            <a:r>
              <a:rPr lang="en-GB" dirty="0">
                <a:solidFill>
                  <a:schemeClr val="bg2">
                    <a:lumMod val="10000"/>
                  </a:schemeClr>
                </a:solidFill>
              </a:rPr>
              <a:t> – we are supplying an electronic toolkit for all attendee's post training – scan the QR code below or use the link and it will take you to the toolkit where you can download the documents</a:t>
            </a:r>
          </a:p>
          <a:p>
            <a:endParaRPr lang="en-GB" dirty="0">
              <a:solidFill>
                <a:schemeClr val="bg2">
                  <a:lumMod val="10000"/>
                </a:schemeClr>
              </a:solidFill>
            </a:endParaRPr>
          </a:p>
        </p:txBody>
      </p:sp>
      <p:pic>
        <p:nvPicPr>
          <p:cNvPr id="6" name="Picture 5">
            <a:extLst>
              <a:ext uri="{FF2B5EF4-FFF2-40B4-BE49-F238E27FC236}">
                <a16:creationId xmlns:a16="http://schemas.microsoft.com/office/drawing/2014/main" id="{6BE53E23-71AC-F9D9-FFDF-3EBCC2DF254B}"/>
              </a:ext>
            </a:extLst>
          </p:cNvPr>
          <p:cNvPicPr>
            <a:picLocks noChangeAspect="1"/>
          </p:cNvPicPr>
          <p:nvPr/>
        </p:nvPicPr>
        <p:blipFill>
          <a:blip r:embed="rId10"/>
          <a:stretch>
            <a:fillRect/>
          </a:stretch>
        </p:blipFill>
        <p:spPr>
          <a:xfrm>
            <a:off x="8947611" y="2280865"/>
            <a:ext cx="2011087" cy="1121832"/>
          </a:xfrm>
          <a:prstGeom prst="rect">
            <a:avLst/>
          </a:prstGeom>
        </p:spPr>
      </p:pic>
      <p:pic>
        <p:nvPicPr>
          <p:cNvPr id="14" name="Picture 13">
            <a:extLst>
              <a:ext uri="{FF2B5EF4-FFF2-40B4-BE49-F238E27FC236}">
                <a16:creationId xmlns:a16="http://schemas.microsoft.com/office/drawing/2014/main" id="{28B8C172-F8E8-36F2-3E09-55BBC2B9E6CF}"/>
              </a:ext>
            </a:extLst>
          </p:cNvPr>
          <p:cNvPicPr>
            <a:picLocks noChangeAspect="1"/>
          </p:cNvPicPr>
          <p:nvPr/>
        </p:nvPicPr>
        <p:blipFill>
          <a:blip r:embed="rId11"/>
          <a:stretch>
            <a:fillRect/>
          </a:stretch>
        </p:blipFill>
        <p:spPr>
          <a:xfrm>
            <a:off x="789583" y="3301896"/>
            <a:ext cx="1678314" cy="1678314"/>
          </a:xfrm>
          <a:prstGeom prst="rect">
            <a:avLst/>
          </a:prstGeom>
        </p:spPr>
      </p:pic>
      <p:sp>
        <p:nvSpPr>
          <p:cNvPr id="12" name="TextBox 11">
            <a:extLst>
              <a:ext uri="{FF2B5EF4-FFF2-40B4-BE49-F238E27FC236}">
                <a16:creationId xmlns:a16="http://schemas.microsoft.com/office/drawing/2014/main" id="{BBD3A83F-91D3-A96A-99A8-E5D7568126A7}"/>
              </a:ext>
            </a:extLst>
          </p:cNvPr>
          <p:cNvSpPr txBox="1"/>
          <p:nvPr/>
        </p:nvSpPr>
        <p:spPr>
          <a:xfrm>
            <a:off x="327467" y="5112774"/>
            <a:ext cx="6977901" cy="369332"/>
          </a:xfrm>
          <a:prstGeom prst="rect">
            <a:avLst/>
          </a:prstGeom>
          <a:noFill/>
        </p:spPr>
        <p:txBody>
          <a:bodyPr wrap="square" rtlCol="0">
            <a:spAutoFit/>
          </a:bodyPr>
          <a:lstStyle/>
          <a:p>
            <a:r>
              <a:rPr lang="en-GB" sz="1800" u="sng" dirty="0">
                <a:solidFill>
                  <a:schemeClr val="bg2">
                    <a:lumMod val="10000"/>
                  </a:schemeClr>
                </a:solidFill>
                <a:effectLst/>
                <a:latin typeface="Calibri" panose="020F0502020204030204" pitchFamily="34" charset="0"/>
                <a:ea typeface="Calibri" panose="020F0502020204030204" pitchFamily="34" charset="0"/>
                <a:hlinkClick r:id="rId12">
                  <a:extLst>
                    <a:ext uri="{A12FA001-AC4F-418D-AE19-62706E023703}">
                      <ahyp:hlinkClr xmlns:ahyp="http://schemas.microsoft.com/office/drawing/2018/hyperlinkcolor" val="tx"/>
                    </a:ext>
                  </a:extLst>
                </a:hlinkClick>
              </a:rPr>
              <a:t>https://enterprisesupportalliance.com/high-peak-business-toolkit/</a:t>
            </a:r>
            <a:endParaRPr lang="en-GB" dirty="0">
              <a:solidFill>
                <a:schemeClr val="bg2">
                  <a:lumMod val="10000"/>
                </a:schemeClr>
              </a:solidFill>
            </a:endParaRPr>
          </a:p>
        </p:txBody>
      </p:sp>
    </p:spTree>
    <p:extLst>
      <p:ext uri="{BB962C8B-B14F-4D97-AF65-F5344CB8AC3E}">
        <p14:creationId xmlns:p14="http://schemas.microsoft.com/office/powerpoint/2010/main" val="136747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01A0B2AE-D901-4D2A-A05A-6D41D9C12903}"/>
              </a:ext>
            </a:extLst>
          </p:cNvPr>
          <p:cNvPicPr>
            <a:picLocks noChangeAspect="1"/>
          </p:cNvPicPr>
          <p:nvPr/>
        </p:nvPicPr>
        <p:blipFill>
          <a:blip r:embed="rId3"/>
          <a:stretch>
            <a:fillRect/>
          </a:stretch>
        </p:blipFill>
        <p:spPr>
          <a:xfrm>
            <a:off x="108154" y="60837"/>
            <a:ext cx="11985523" cy="6797162"/>
          </a:xfrm>
          <a:prstGeom prst="rect">
            <a:avLst/>
          </a:prstGeom>
        </p:spPr>
      </p:pic>
    </p:spTree>
    <p:extLst>
      <p:ext uri="{BB962C8B-B14F-4D97-AF65-F5344CB8AC3E}">
        <p14:creationId xmlns:p14="http://schemas.microsoft.com/office/powerpoint/2010/main" val="222270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EBD19403-7F02-B3F2-E081-DF281A9CEC1B}"/>
              </a:ext>
            </a:extLst>
          </p:cNvPr>
          <p:cNvSpPr txBox="1"/>
          <p:nvPr/>
        </p:nvSpPr>
        <p:spPr>
          <a:xfrm>
            <a:off x="78011" y="2149161"/>
            <a:ext cx="11630025" cy="1477328"/>
          </a:xfrm>
          <a:prstGeom prst="rect">
            <a:avLst/>
          </a:prstGeom>
          <a:noFill/>
        </p:spPr>
        <p:txBody>
          <a:bodyPr wrap="square" rtlCol="0">
            <a:spAutoFit/>
          </a:bodyPr>
          <a:lstStyle/>
          <a:p>
            <a:pPr algn="ctr"/>
            <a:r>
              <a:rPr lang="en-GB" b="1" dirty="0">
                <a:solidFill>
                  <a:schemeClr val="bg2">
                    <a:lumMod val="10000"/>
                  </a:schemeClr>
                </a:solidFill>
              </a:rPr>
              <a:t>Introduce yourself </a:t>
            </a:r>
          </a:p>
          <a:p>
            <a:pPr algn="ctr"/>
            <a:endParaRPr lang="en-GB" b="1" dirty="0">
              <a:solidFill>
                <a:schemeClr val="bg2">
                  <a:lumMod val="10000"/>
                </a:schemeClr>
              </a:solidFill>
            </a:endParaRPr>
          </a:p>
          <a:p>
            <a:pPr algn="ctr"/>
            <a:r>
              <a:rPr lang="en-GB" b="1" dirty="0">
                <a:solidFill>
                  <a:schemeClr val="bg2">
                    <a:lumMod val="10000"/>
                  </a:schemeClr>
                </a:solidFill>
              </a:rPr>
              <a:t>Tell us your name, who you are representing today and briefly about your experience of making grant applications!</a:t>
            </a:r>
          </a:p>
          <a:p>
            <a:pPr algn="ctr"/>
            <a:endParaRPr lang="en-GB" b="1" dirty="0">
              <a:solidFill>
                <a:schemeClr val="bg2">
                  <a:lumMod val="10000"/>
                </a:schemeClr>
              </a:solidFill>
            </a:endParaRPr>
          </a:p>
          <a:p>
            <a:pPr algn="ctr"/>
            <a:r>
              <a:rPr lang="en-GB" b="1" dirty="0">
                <a:solidFill>
                  <a:schemeClr val="bg2">
                    <a:lumMod val="10000"/>
                  </a:schemeClr>
                </a:solidFill>
              </a:rPr>
              <a:t>Sophie and I will start! </a:t>
            </a:r>
          </a:p>
        </p:txBody>
      </p:sp>
      <p:sp>
        <p:nvSpPr>
          <p:cNvPr id="4" name="Rectangle 3">
            <a:extLst>
              <a:ext uri="{FF2B5EF4-FFF2-40B4-BE49-F238E27FC236}">
                <a16:creationId xmlns:a16="http://schemas.microsoft.com/office/drawing/2014/main" id="{352F8101-3A39-2377-020D-045D8A25C938}"/>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Tell us about you!</a:t>
            </a:r>
          </a:p>
        </p:txBody>
      </p:sp>
    </p:spTree>
    <p:extLst>
      <p:ext uri="{BB962C8B-B14F-4D97-AF65-F5344CB8AC3E}">
        <p14:creationId xmlns:p14="http://schemas.microsoft.com/office/powerpoint/2010/main" val="179821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sp>
        <p:nvSpPr>
          <p:cNvPr id="5" name="Rectangle 4">
            <a:extLst>
              <a:ext uri="{FF2B5EF4-FFF2-40B4-BE49-F238E27FC236}">
                <a16:creationId xmlns:a16="http://schemas.microsoft.com/office/drawing/2014/main" id="{82F1DB60-6008-5870-DD20-64F5BD9C5276}"/>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3200" b="1" i="0" dirty="0">
                <a:solidFill>
                  <a:schemeClr val="bg1"/>
                </a:solidFill>
                <a:effectLst/>
              </a:rPr>
              <a:t>UK Shared Prosperity Fund – </a:t>
            </a:r>
            <a:r>
              <a:rPr lang="en-GB" sz="3200" b="1" dirty="0">
                <a:solidFill>
                  <a:schemeClr val="bg1"/>
                </a:solidFill>
              </a:rPr>
              <a:t>HPBC </a:t>
            </a:r>
            <a:r>
              <a:rPr lang="en-GB" sz="3200" b="1" i="0" dirty="0">
                <a:solidFill>
                  <a:schemeClr val="bg1"/>
                </a:solidFill>
                <a:effectLst/>
              </a:rPr>
              <a:t>Community Grants</a:t>
            </a:r>
            <a:endParaRPr kumimoji="0" lang="en-GB" sz="3200" b="0" i="0" u="none" strike="noStrike" kern="1200" cap="none" spc="0" normalizeH="0" baseline="0" noProof="0" dirty="0">
              <a:ln>
                <a:noFill/>
              </a:ln>
              <a:solidFill>
                <a:schemeClr val="bg1"/>
              </a:solidFill>
              <a:effectLst/>
              <a:uLnTx/>
              <a:uFillTx/>
              <a:ea typeface="+mn-ea"/>
              <a:cs typeface="+mn-cs"/>
            </a:endParaRPr>
          </a:p>
        </p:txBody>
      </p:sp>
      <p:pic>
        <p:nvPicPr>
          <p:cNvPr id="2" name="Picture 1">
            <a:extLst>
              <a:ext uri="{FF2B5EF4-FFF2-40B4-BE49-F238E27FC236}">
                <a16:creationId xmlns:a16="http://schemas.microsoft.com/office/drawing/2014/main" id="{60AB944B-A09E-32DC-E143-9CB1602C7639}"/>
              </a:ext>
            </a:extLst>
          </p:cNvPr>
          <p:cNvPicPr>
            <a:picLocks noChangeAspect="1"/>
          </p:cNvPicPr>
          <p:nvPr/>
        </p:nvPicPr>
        <p:blipFill>
          <a:blip r:embed="rId4"/>
          <a:stretch>
            <a:fillRect/>
          </a:stretch>
        </p:blipFill>
        <p:spPr>
          <a:xfrm rot="420000">
            <a:off x="6402759" y="3359376"/>
            <a:ext cx="5031931" cy="2830462"/>
          </a:xfrm>
          <a:prstGeom prst="rect">
            <a:avLst/>
          </a:prstGeom>
        </p:spPr>
      </p:pic>
      <p:sp>
        <p:nvSpPr>
          <p:cNvPr id="3" name="TextBox 2">
            <a:extLst>
              <a:ext uri="{FF2B5EF4-FFF2-40B4-BE49-F238E27FC236}">
                <a16:creationId xmlns:a16="http://schemas.microsoft.com/office/drawing/2014/main" id="{B7814754-FD0E-E79F-F481-1F0A82F14AB7}"/>
              </a:ext>
            </a:extLst>
          </p:cNvPr>
          <p:cNvSpPr txBox="1"/>
          <p:nvPr/>
        </p:nvSpPr>
        <p:spPr>
          <a:xfrm>
            <a:off x="351673" y="2409957"/>
            <a:ext cx="5897366" cy="1754326"/>
          </a:xfrm>
          <a:prstGeom prst="rect">
            <a:avLst/>
          </a:prstGeom>
          <a:noFill/>
        </p:spPr>
        <p:txBody>
          <a:bodyPr wrap="square" rtlCol="0">
            <a:spAutoFit/>
          </a:bodyPr>
          <a:lstStyle/>
          <a:p>
            <a:r>
              <a:rPr lang="en-GB" b="1" dirty="0">
                <a:solidFill>
                  <a:srgbClr val="000000"/>
                </a:solidFill>
              </a:rPr>
              <a:t>Currently being refreshed</a:t>
            </a:r>
          </a:p>
          <a:p>
            <a:r>
              <a:rPr lang="en-GB" b="1" dirty="0">
                <a:solidFill>
                  <a:srgbClr val="000000"/>
                </a:solidFill>
              </a:rPr>
              <a:t>Application process should be more comprehensive</a:t>
            </a:r>
          </a:p>
          <a:p>
            <a:r>
              <a:rPr lang="en-GB" b="1" dirty="0">
                <a:solidFill>
                  <a:srgbClr val="000000"/>
                </a:solidFill>
              </a:rPr>
              <a:t>Less need for additional information requests </a:t>
            </a:r>
          </a:p>
          <a:p>
            <a:r>
              <a:rPr lang="en-GB" b="1" dirty="0">
                <a:solidFill>
                  <a:srgbClr val="000000"/>
                </a:solidFill>
              </a:rPr>
              <a:t>Programme opens again in early May</a:t>
            </a:r>
          </a:p>
          <a:p>
            <a:endParaRPr lang="en-GB" b="1" dirty="0">
              <a:solidFill>
                <a:srgbClr val="000000"/>
              </a:solidFill>
            </a:endParaRPr>
          </a:p>
          <a:p>
            <a:r>
              <a:rPr lang="en-GB" b="1" dirty="0">
                <a:solidFill>
                  <a:srgbClr val="000000"/>
                </a:solidFill>
              </a:rPr>
              <a:t>Don’t let this put you off preparing your applications</a:t>
            </a:r>
          </a:p>
        </p:txBody>
      </p:sp>
    </p:spTree>
    <p:extLst>
      <p:ext uri="{BB962C8B-B14F-4D97-AF65-F5344CB8AC3E}">
        <p14:creationId xmlns:p14="http://schemas.microsoft.com/office/powerpoint/2010/main" val="341776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sp>
        <p:nvSpPr>
          <p:cNvPr id="4" name="TextBox 3">
            <a:extLst>
              <a:ext uri="{FF2B5EF4-FFF2-40B4-BE49-F238E27FC236}">
                <a16:creationId xmlns:a16="http://schemas.microsoft.com/office/drawing/2014/main" id="{49F46473-3889-421B-AE39-FF9C17876B75}"/>
              </a:ext>
            </a:extLst>
          </p:cNvPr>
          <p:cNvSpPr txBox="1"/>
          <p:nvPr/>
        </p:nvSpPr>
        <p:spPr>
          <a:xfrm>
            <a:off x="127242" y="1248321"/>
            <a:ext cx="9812045" cy="5386090"/>
          </a:xfrm>
          <a:prstGeom prst="rect">
            <a:avLst/>
          </a:prstGeom>
          <a:noFill/>
        </p:spPr>
        <p:txBody>
          <a:bodyPr wrap="square" rtlCol="0">
            <a:spAutoFit/>
          </a:bodyPr>
          <a:lstStyle/>
          <a:p>
            <a:r>
              <a:rPr lang="en-GB" b="1" dirty="0">
                <a:solidFill>
                  <a:schemeClr val="bg2">
                    <a:lumMod val="10000"/>
                  </a:schemeClr>
                </a:solidFill>
              </a:rPr>
              <a:t>Peak Innovation Community Infrastructure Grant</a:t>
            </a:r>
          </a:p>
          <a:p>
            <a:endParaRPr lang="en-GB" sz="800" dirty="0">
              <a:solidFill>
                <a:schemeClr val="bg2">
                  <a:lumMod val="10000"/>
                </a:schemeClr>
              </a:solidFill>
            </a:endParaRPr>
          </a:p>
          <a:p>
            <a:pPr algn="l" fontAlgn="base"/>
            <a:r>
              <a:rPr lang="en-GB" i="0" dirty="0">
                <a:solidFill>
                  <a:schemeClr val="bg2">
                    <a:lumMod val="10000"/>
                  </a:schemeClr>
                </a:solidFill>
                <a:effectLst/>
              </a:rPr>
              <a:t>Grant for capacity building and infrastructure support for local Civil </a:t>
            </a:r>
            <a:r>
              <a:rPr lang="en-GB" dirty="0">
                <a:solidFill>
                  <a:schemeClr val="bg2">
                    <a:lumMod val="10000"/>
                  </a:schemeClr>
                </a:solidFill>
              </a:rPr>
              <a:t>S</a:t>
            </a:r>
            <a:r>
              <a:rPr lang="en-GB" i="0" dirty="0">
                <a:solidFill>
                  <a:schemeClr val="bg2">
                    <a:lumMod val="10000"/>
                  </a:schemeClr>
                </a:solidFill>
                <a:effectLst/>
              </a:rPr>
              <a:t>ociety groups (Community Groups)</a:t>
            </a:r>
          </a:p>
          <a:p>
            <a:pPr algn="l" fontAlgn="base"/>
            <a:endParaRPr lang="en-GB" sz="800" b="1" i="0" dirty="0">
              <a:solidFill>
                <a:schemeClr val="bg2">
                  <a:lumMod val="10000"/>
                </a:schemeClr>
              </a:solidFill>
              <a:effectLst/>
            </a:endParaRPr>
          </a:p>
          <a:p>
            <a:pPr algn="l" fontAlgn="base"/>
            <a:r>
              <a:rPr lang="en-GB" dirty="0">
                <a:solidFill>
                  <a:schemeClr val="bg2">
                    <a:lumMod val="10000"/>
                  </a:schemeClr>
                </a:solidFill>
              </a:rPr>
              <a:t>Capital funding, </a:t>
            </a:r>
            <a:r>
              <a:rPr lang="en-GB" b="0" i="0" dirty="0">
                <a:solidFill>
                  <a:schemeClr val="bg2">
                    <a:lumMod val="10000"/>
                  </a:schemeClr>
                </a:solidFill>
                <a:effectLst/>
              </a:rPr>
              <a:t>may be used to fund community spaces, e.g., as village halls, community buildings.</a:t>
            </a:r>
          </a:p>
          <a:p>
            <a:pPr algn="l" fontAlgn="base"/>
            <a:endParaRPr lang="en-GB" sz="800" b="0" i="0" dirty="0">
              <a:solidFill>
                <a:schemeClr val="bg2">
                  <a:lumMod val="10000"/>
                </a:schemeClr>
              </a:solidFill>
              <a:effectLst/>
            </a:endParaRPr>
          </a:p>
          <a:p>
            <a:pPr algn="l" fontAlgn="base">
              <a:buFont typeface="Arial" panose="020B0604020202020204" pitchFamily="34" charset="0"/>
              <a:buChar char="•"/>
            </a:pPr>
            <a:r>
              <a:rPr lang="en-GB" b="0" i="0" dirty="0">
                <a:solidFill>
                  <a:schemeClr val="bg2">
                    <a:lumMod val="10000"/>
                  </a:schemeClr>
                </a:solidFill>
                <a:effectLst/>
              </a:rPr>
              <a:t> </a:t>
            </a:r>
            <a:r>
              <a:rPr lang="en-GB" i="0" dirty="0">
                <a:solidFill>
                  <a:schemeClr val="bg2">
                    <a:lumMod val="10000"/>
                  </a:schemeClr>
                </a:solidFill>
                <a:effectLst/>
              </a:rPr>
              <a:t>An increase in number of individuals engaged </a:t>
            </a:r>
          </a:p>
          <a:p>
            <a:pPr algn="l" fontAlgn="base">
              <a:buFont typeface="Arial" panose="020B0604020202020204" pitchFamily="34" charset="0"/>
              <a:buChar char="•"/>
            </a:pPr>
            <a:r>
              <a:rPr lang="en-GB" i="0" dirty="0">
                <a:solidFill>
                  <a:schemeClr val="bg2">
                    <a:lumMod val="10000"/>
                  </a:schemeClr>
                </a:solidFill>
                <a:effectLst/>
              </a:rPr>
              <a:t> Increased users of facilities or amenities</a:t>
            </a:r>
          </a:p>
          <a:p>
            <a:pPr algn="l" fontAlgn="base">
              <a:buFont typeface="Arial" panose="020B0604020202020204" pitchFamily="34" charset="0"/>
              <a:buChar char="•"/>
            </a:pPr>
            <a:r>
              <a:rPr lang="en-GB" i="0" dirty="0">
                <a:solidFill>
                  <a:schemeClr val="bg2">
                    <a:lumMod val="10000"/>
                  </a:schemeClr>
                </a:solidFill>
                <a:effectLst/>
              </a:rPr>
              <a:t> Improved facilities and accessibility </a:t>
            </a:r>
          </a:p>
          <a:p>
            <a:pPr algn="l" fontAlgn="base">
              <a:buFont typeface="Arial" panose="020B0604020202020204" pitchFamily="34" charset="0"/>
              <a:buChar char="•"/>
            </a:pPr>
            <a:r>
              <a:rPr lang="en-GB" i="0" dirty="0">
                <a:solidFill>
                  <a:schemeClr val="bg2">
                    <a:lumMod val="10000"/>
                  </a:schemeClr>
                </a:solidFill>
                <a:effectLst/>
              </a:rPr>
              <a:t> Improved experience of facilities</a:t>
            </a:r>
          </a:p>
          <a:p>
            <a:pPr algn="l" fontAlgn="base">
              <a:buFont typeface="Arial" panose="020B0604020202020204" pitchFamily="34" charset="0"/>
              <a:buChar char="•"/>
            </a:pPr>
            <a:endParaRPr lang="en-GB" sz="800" b="1" dirty="0">
              <a:solidFill>
                <a:schemeClr val="bg2">
                  <a:lumMod val="10000"/>
                </a:schemeClr>
              </a:solidFill>
            </a:endParaRPr>
          </a:p>
          <a:p>
            <a:r>
              <a:rPr lang="en-GB" b="1" dirty="0">
                <a:solidFill>
                  <a:schemeClr val="bg2">
                    <a:lumMod val="10000"/>
                  </a:schemeClr>
                </a:solidFill>
              </a:rPr>
              <a:t>Peak Innovation Community Enterprise Grant</a:t>
            </a:r>
          </a:p>
          <a:p>
            <a:endParaRPr lang="en-GB" sz="800" b="1" dirty="0">
              <a:solidFill>
                <a:schemeClr val="bg2">
                  <a:lumMod val="10000"/>
                </a:schemeClr>
              </a:solidFill>
            </a:endParaRPr>
          </a:p>
          <a:p>
            <a:pPr algn="l" fontAlgn="base"/>
            <a:r>
              <a:rPr lang="en-GB" i="0" dirty="0">
                <a:solidFill>
                  <a:srgbClr val="333333"/>
                </a:solidFill>
                <a:effectLst/>
              </a:rPr>
              <a:t>Grant for growing the local social economy, including Community </a:t>
            </a:r>
            <a:r>
              <a:rPr lang="en-GB" dirty="0">
                <a:solidFill>
                  <a:srgbClr val="333333"/>
                </a:solidFill>
              </a:rPr>
              <a:t>B</a:t>
            </a:r>
            <a:r>
              <a:rPr lang="en-GB" i="0" dirty="0">
                <a:solidFill>
                  <a:srgbClr val="333333"/>
                </a:solidFill>
                <a:effectLst/>
              </a:rPr>
              <a:t>usinesses, e.g., Cooperatives, social enterprises so called not for profits.</a:t>
            </a:r>
          </a:p>
          <a:p>
            <a:pPr algn="l" fontAlgn="base"/>
            <a:endParaRPr lang="en-GB" sz="800" b="1" i="0" dirty="0">
              <a:solidFill>
                <a:srgbClr val="333333"/>
              </a:solidFill>
              <a:effectLst/>
            </a:endParaRPr>
          </a:p>
          <a:p>
            <a:pPr algn="l" fontAlgn="base"/>
            <a:r>
              <a:rPr lang="en-GB" b="0" i="0" dirty="0">
                <a:solidFill>
                  <a:srgbClr val="333333"/>
                </a:solidFill>
                <a:effectLst/>
              </a:rPr>
              <a:t>Capital funding to promote the growth of Community Businesses with an emphasis on innovation. </a:t>
            </a:r>
          </a:p>
          <a:p>
            <a:pPr algn="l" fontAlgn="base"/>
            <a:endParaRPr lang="en-GB" sz="800" b="0" i="0" dirty="0">
              <a:solidFill>
                <a:srgbClr val="333333"/>
              </a:solidFill>
              <a:effectLst/>
            </a:endParaRPr>
          </a:p>
          <a:p>
            <a:pPr algn="l" fontAlgn="base">
              <a:buFont typeface="Arial" panose="020B0604020202020204" pitchFamily="34" charset="0"/>
              <a:buChar char="•"/>
            </a:pPr>
            <a:r>
              <a:rPr lang="en-GB" b="0" i="0" dirty="0">
                <a:solidFill>
                  <a:srgbClr val="333333"/>
                </a:solidFill>
                <a:effectLst/>
              </a:rPr>
              <a:t> </a:t>
            </a:r>
            <a:r>
              <a:rPr lang="en-GB" i="0" dirty="0">
                <a:solidFill>
                  <a:srgbClr val="333333"/>
                </a:solidFill>
                <a:effectLst/>
              </a:rPr>
              <a:t>Jobs created/safeguarded</a:t>
            </a:r>
          </a:p>
          <a:p>
            <a:pPr algn="l" fontAlgn="base">
              <a:buFont typeface="Arial" panose="020B0604020202020204" pitchFamily="34" charset="0"/>
              <a:buChar char="•"/>
            </a:pPr>
            <a:r>
              <a:rPr lang="en-GB" i="0" dirty="0">
                <a:solidFill>
                  <a:srgbClr val="333333"/>
                </a:solidFill>
                <a:effectLst/>
              </a:rPr>
              <a:t> New social enterprises created</a:t>
            </a:r>
          </a:p>
          <a:p>
            <a:pPr algn="l" fontAlgn="base">
              <a:buFont typeface="Arial" panose="020B0604020202020204" pitchFamily="34" charset="0"/>
              <a:buChar char="•"/>
            </a:pPr>
            <a:r>
              <a:rPr lang="en-GB" i="0" dirty="0">
                <a:solidFill>
                  <a:srgbClr val="333333"/>
                </a:solidFill>
                <a:effectLst/>
              </a:rPr>
              <a:t> Enterprises with improved productivity</a:t>
            </a:r>
          </a:p>
          <a:p>
            <a:pPr algn="l" fontAlgn="base">
              <a:buFont typeface="Arial" panose="020B0604020202020204" pitchFamily="34" charset="0"/>
              <a:buChar char="•"/>
            </a:pPr>
            <a:r>
              <a:rPr lang="en-GB" i="0" dirty="0">
                <a:solidFill>
                  <a:srgbClr val="333333"/>
                </a:solidFill>
                <a:effectLst/>
              </a:rPr>
              <a:t> Enterprises adopting new technologies or processes</a:t>
            </a:r>
          </a:p>
          <a:p>
            <a:pPr algn="l" fontAlgn="base">
              <a:buFont typeface="Arial" panose="020B0604020202020204" pitchFamily="34" charset="0"/>
              <a:buChar char="•"/>
            </a:pPr>
            <a:r>
              <a:rPr lang="en-GB" i="0" dirty="0">
                <a:solidFill>
                  <a:srgbClr val="333333"/>
                </a:solidFill>
                <a:effectLst/>
              </a:rPr>
              <a:t> Enterprises adopting new or improved products or services</a:t>
            </a:r>
            <a:endParaRPr lang="en-GB" dirty="0">
              <a:solidFill>
                <a:schemeClr val="bg2">
                  <a:lumMod val="10000"/>
                </a:schemeClr>
              </a:solidFill>
            </a:endParaRPr>
          </a:p>
        </p:txBody>
      </p:sp>
      <p:sp>
        <p:nvSpPr>
          <p:cNvPr id="5" name="Rectangle 4">
            <a:extLst>
              <a:ext uri="{FF2B5EF4-FFF2-40B4-BE49-F238E27FC236}">
                <a16:creationId xmlns:a16="http://schemas.microsoft.com/office/drawing/2014/main" id="{82F1DB60-6008-5870-DD20-64F5BD9C5276}"/>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3200" b="1" i="0" dirty="0">
                <a:solidFill>
                  <a:schemeClr val="bg1"/>
                </a:solidFill>
                <a:effectLst/>
              </a:rPr>
              <a:t>UK Shared Prosperity Fund - Community Grants</a:t>
            </a:r>
            <a:endParaRPr kumimoji="0" lang="en-GB" sz="3200" b="0" i="0" u="none" strike="noStrike" kern="1200" cap="none" spc="0" normalizeH="0" baseline="0" noProof="0" dirty="0">
              <a:ln>
                <a:noFill/>
              </a:ln>
              <a:solidFill>
                <a:schemeClr val="bg1"/>
              </a:solidFill>
              <a:effectLst/>
              <a:uLnTx/>
              <a:uFillTx/>
              <a:ea typeface="+mn-ea"/>
              <a:cs typeface="+mn-cs"/>
            </a:endParaRPr>
          </a:p>
        </p:txBody>
      </p:sp>
      <p:pic>
        <p:nvPicPr>
          <p:cNvPr id="2" name="Picture 1">
            <a:extLst>
              <a:ext uri="{FF2B5EF4-FFF2-40B4-BE49-F238E27FC236}">
                <a16:creationId xmlns:a16="http://schemas.microsoft.com/office/drawing/2014/main" id="{60AB944B-A09E-32DC-E143-9CB1602C7639}"/>
              </a:ext>
            </a:extLst>
          </p:cNvPr>
          <p:cNvPicPr>
            <a:picLocks noChangeAspect="1"/>
          </p:cNvPicPr>
          <p:nvPr/>
        </p:nvPicPr>
        <p:blipFill>
          <a:blip r:embed="rId4"/>
          <a:stretch>
            <a:fillRect/>
          </a:stretch>
        </p:blipFill>
        <p:spPr>
          <a:xfrm rot="420000">
            <a:off x="9419303" y="5213343"/>
            <a:ext cx="2526342" cy="1421068"/>
          </a:xfrm>
          <a:prstGeom prst="rect">
            <a:avLst/>
          </a:prstGeom>
        </p:spPr>
      </p:pic>
    </p:spTree>
    <p:extLst>
      <p:ext uri="{BB962C8B-B14F-4D97-AF65-F5344CB8AC3E}">
        <p14:creationId xmlns:p14="http://schemas.microsoft.com/office/powerpoint/2010/main" val="3829871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000"/>
                                        <p:tgtEl>
                                          <p:spTgt spid="4">
                                            <p:txEl>
                                              <p:pRg st="6" end="6"/>
                                            </p:txEl>
                                          </p:spTgt>
                                        </p:tgtEl>
                                      </p:cBhvr>
                                    </p:animEffect>
                                    <p:anim calcmode="lin" valueType="num">
                                      <p:cBhvr>
                                        <p:cTn id="2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1000"/>
                                        <p:tgtEl>
                                          <p:spTgt spid="4">
                                            <p:txEl>
                                              <p:pRg st="7" end="7"/>
                                            </p:txEl>
                                          </p:spTgt>
                                        </p:tgtEl>
                                      </p:cBhvr>
                                    </p:animEffect>
                                    <p:anim calcmode="lin" valueType="num">
                                      <p:cBhvr>
                                        <p:cTn id="2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1000"/>
                                        <p:tgtEl>
                                          <p:spTgt spid="4">
                                            <p:txEl>
                                              <p:pRg st="8" end="8"/>
                                            </p:txEl>
                                          </p:spTgt>
                                        </p:tgtEl>
                                      </p:cBhvr>
                                    </p:animEffect>
                                    <p:anim calcmode="lin" valueType="num">
                                      <p:cBhvr>
                                        <p:cTn id="3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1000"/>
                                        <p:tgtEl>
                                          <p:spTgt spid="4">
                                            <p:txEl>
                                              <p:pRg st="9" end="9"/>
                                            </p:txEl>
                                          </p:spTgt>
                                        </p:tgtEl>
                                      </p:cBhvr>
                                    </p:animEffect>
                                    <p:anim calcmode="lin" valueType="num">
                                      <p:cBhvr>
                                        <p:cTn id="3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1000"/>
                                        <p:tgtEl>
                                          <p:spTgt spid="4">
                                            <p:txEl>
                                              <p:pRg st="11" end="11"/>
                                            </p:txEl>
                                          </p:spTgt>
                                        </p:tgtEl>
                                      </p:cBhvr>
                                    </p:animEffect>
                                    <p:anim calcmode="lin" valueType="num">
                                      <p:cBhvr>
                                        <p:cTn id="4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fade">
                                      <p:cBhvr>
                                        <p:cTn id="49" dur="1000"/>
                                        <p:tgtEl>
                                          <p:spTgt spid="4">
                                            <p:txEl>
                                              <p:pRg st="13" end="13"/>
                                            </p:txEl>
                                          </p:spTgt>
                                        </p:tgtEl>
                                      </p:cBhvr>
                                    </p:animEffect>
                                    <p:anim calcmode="lin" valueType="num">
                                      <p:cBhvr>
                                        <p:cTn id="50"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15" end="15"/>
                                            </p:txEl>
                                          </p:spTgt>
                                        </p:tgtEl>
                                        <p:attrNameLst>
                                          <p:attrName>style.visibility</p:attrName>
                                        </p:attrNameLst>
                                      </p:cBhvr>
                                      <p:to>
                                        <p:strVal val="visible"/>
                                      </p:to>
                                    </p:set>
                                    <p:animEffect transition="in" filter="fade">
                                      <p:cBhvr>
                                        <p:cTn id="54" dur="1000"/>
                                        <p:tgtEl>
                                          <p:spTgt spid="4">
                                            <p:txEl>
                                              <p:pRg st="15" end="15"/>
                                            </p:txEl>
                                          </p:spTgt>
                                        </p:tgtEl>
                                      </p:cBhvr>
                                    </p:animEffect>
                                    <p:anim calcmode="lin" valueType="num">
                                      <p:cBhvr>
                                        <p:cTn id="55"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5" end="1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17" end="17"/>
                                            </p:txEl>
                                          </p:spTgt>
                                        </p:tgtEl>
                                        <p:attrNameLst>
                                          <p:attrName>style.visibility</p:attrName>
                                        </p:attrNameLst>
                                      </p:cBhvr>
                                      <p:to>
                                        <p:strVal val="visible"/>
                                      </p:to>
                                    </p:set>
                                    <p:animEffect transition="in" filter="fade">
                                      <p:cBhvr>
                                        <p:cTn id="59" dur="1000"/>
                                        <p:tgtEl>
                                          <p:spTgt spid="4">
                                            <p:txEl>
                                              <p:pRg st="17" end="17"/>
                                            </p:txEl>
                                          </p:spTgt>
                                        </p:tgtEl>
                                      </p:cBhvr>
                                    </p:animEffect>
                                    <p:anim calcmode="lin" valueType="num">
                                      <p:cBhvr>
                                        <p:cTn id="60"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7" end="17"/>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xEl>
                                              <p:pRg st="18" end="18"/>
                                            </p:txEl>
                                          </p:spTgt>
                                        </p:tgtEl>
                                        <p:attrNameLst>
                                          <p:attrName>style.visibility</p:attrName>
                                        </p:attrNameLst>
                                      </p:cBhvr>
                                      <p:to>
                                        <p:strVal val="visible"/>
                                      </p:to>
                                    </p:set>
                                    <p:animEffect transition="in" filter="fade">
                                      <p:cBhvr>
                                        <p:cTn id="64" dur="1000"/>
                                        <p:tgtEl>
                                          <p:spTgt spid="4">
                                            <p:txEl>
                                              <p:pRg st="18" end="18"/>
                                            </p:txEl>
                                          </p:spTgt>
                                        </p:tgtEl>
                                      </p:cBhvr>
                                    </p:animEffect>
                                    <p:anim calcmode="lin" valueType="num">
                                      <p:cBhvr>
                                        <p:cTn id="65"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18" end="18"/>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
                                            <p:txEl>
                                              <p:pRg st="19" end="19"/>
                                            </p:txEl>
                                          </p:spTgt>
                                        </p:tgtEl>
                                        <p:attrNameLst>
                                          <p:attrName>style.visibility</p:attrName>
                                        </p:attrNameLst>
                                      </p:cBhvr>
                                      <p:to>
                                        <p:strVal val="visible"/>
                                      </p:to>
                                    </p:set>
                                    <p:animEffect transition="in" filter="fade">
                                      <p:cBhvr>
                                        <p:cTn id="69" dur="1000"/>
                                        <p:tgtEl>
                                          <p:spTgt spid="4">
                                            <p:txEl>
                                              <p:pRg st="19" end="19"/>
                                            </p:txEl>
                                          </p:spTgt>
                                        </p:tgtEl>
                                      </p:cBhvr>
                                    </p:animEffect>
                                    <p:anim calcmode="lin" valueType="num">
                                      <p:cBhvr>
                                        <p:cTn id="70" dur="1000" fill="hold"/>
                                        <p:tgtEl>
                                          <p:spTgt spid="4">
                                            <p:txEl>
                                              <p:pRg st="19" end="19"/>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19" end="19"/>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
                                            <p:txEl>
                                              <p:pRg st="20" end="20"/>
                                            </p:txEl>
                                          </p:spTgt>
                                        </p:tgtEl>
                                        <p:attrNameLst>
                                          <p:attrName>style.visibility</p:attrName>
                                        </p:attrNameLst>
                                      </p:cBhvr>
                                      <p:to>
                                        <p:strVal val="visible"/>
                                      </p:to>
                                    </p:set>
                                    <p:animEffect transition="in" filter="fade">
                                      <p:cBhvr>
                                        <p:cTn id="74" dur="1000"/>
                                        <p:tgtEl>
                                          <p:spTgt spid="4">
                                            <p:txEl>
                                              <p:pRg st="20" end="20"/>
                                            </p:txEl>
                                          </p:spTgt>
                                        </p:tgtEl>
                                      </p:cBhvr>
                                    </p:animEffect>
                                    <p:anim calcmode="lin" valueType="num">
                                      <p:cBhvr>
                                        <p:cTn id="75" dur="1000" fill="hold"/>
                                        <p:tgtEl>
                                          <p:spTgt spid="4">
                                            <p:txEl>
                                              <p:pRg st="20" end="20"/>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20" end="20"/>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xEl>
                                              <p:pRg st="21" end="21"/>
                                            </p:txEl>
                                          </p:spTgt>
                                        </p:tgtEl>
                                        <p:attrNameLst>
                                          <p:attrName>style.visibility</p:attrName>
                                        </p:attrNameLst>
                                      </p:cBhvr>
                                      <p:to>
                                        <p:strVal val="visible"/>
                                      </p:to>
                                    </p:set>
                                    <p:animEffect transition="in" filter="fade">
                                      <p:cBhvr>
                                        <p:cTn id="79" dur="1000"/>
                                        <p:tgtEl>
                                          <p:spTgt spid="4">
                                            <p:txEl>
                                              <p:pRg st="21" end="21"/>
                                            </p:txEl>
                                          </p:spTgt>
                                        </p:tgtEl>
                                      </p:cBhvr>
                                    </p:animEffect>
                                    <p:anim calcmode="lin" valueType="num">
                                      <p:cBhvr>
                                        <p:cTn id="80" dur="1000" fill="hold"/>
                                        <p:tgtEl>
                                          <p:spTgt spid="4">
                                            <p:txEl>
                                              <p:pRg st="21" end="21"/>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sp>
        <p:nvSpPr>
          <p:cNvPr id="20" name="TextBox 19">
            <a:extLst>
              <a:ext uri="{FF2B5EF4-FFF2-40B4-BE49-F238E27FC236}">
                <a16:creationId xmlns:a16="http://schemas.microsoft.com/office/drawing/2014/main" id="{D24F4F2E-A2BB-EB99-AEC0-F6FCAD830557}"/>
              </a:ext>
            </a:extLst>
          </p:cNvPr>
          <p:cNvSpPr txBox="1"/>
          <p:nvPr/>
        </p:nvSpPr>
        <p:spPr>
          <a:xfrm>
            <a:off x="246355" y="1207801"/>
            <a:ext cx="8937451" cy="954107"/>
          </a:xfrm>
          <a:prstGeom prst="rect">
            <a:avLst/>
          </a:prstGeom>
          <a:noFill/>
        </p:spPr>
        <p:txBody>
          <a:bodyPr wrap="square" rtlCol="0">
            <a:spAutoFit/>
          </a:bodyPr>
          <a:lstStyle/>
          <a:p>
            <a:pPr fontAlgn="base"/>
            <a:endParaRPr lang="en-GB" sz="1600" dirty="0">
              <a:solidFill>
                <a:srgbClr val="333333"/>
              </a:solidFill>
            </a:endParaRPr>
          </a:p>
          <a:p>
            <a:pPr fontAlgn="base"/>
            <a:r>
              <a:rPr lang="en-GB" sz="2400" b="1" i="0" dirty="0">
                <a:solidFill>
                  <a:srgbClr val="333333"/>
                </a:solidFill>
                <a:effectLst/>
              </a:rPr>
              <a:t>More information here </a:t>
            </a:r>
            <a:r>
              <a:rPr lang="en-GB" b="1" i="0" dirty="0">
                <a:solidFill>
                  <a:srgbClr val="333333"/>
                </a:solidFill>
                <a:effectLst/>
              </a:rPr>
              <a:t>- </a:t>
            </a:r>
            <a:r>
              <a:rPr lang="en-GB" b="1" i="0" dirty="0">
                <a:solidFill>
                  <a:schemeClr val="accent5"/>
                </a:solidFill>
                <a:effectLst/>
                <a:hlinkClick r:id="rId4">
                  <a:extLst>
                    <a:ext uri="{A12FA001-AC4F-418D-AE19-62706E023703}">
                      <ahyp:hlinkClr xmlns:ahyp="http://schemas.microsoft.com/office/drawing/2018/hyperlinkcolor" val="tx"/>
                    </a:ext>
                  </a:extLst>
                </a:hlinkClick>
              </a:rPr>
              <a:t>www.highpeak.gov.uk/UKSPF-Community-Grants-Funding</a:t>
            </a:r>
            <a:endParaRPr lang="en-GB" b="1" i="0" dirty="0">
              <a:solidFill>
                <a:schemeClr val="accent5"/>
              </a:solidFill>
              <a:effectLst/>
            </a:endParaRPr>
          </a:p>
          <a:p>
            <a:pPr fontAlgn="base"/>
            <a:endParaRPr kumimoji="0" lang="en-GB" sz="1600" b="0" u="none" strike="noStrike" kern="1200" cap="none" spc="0" normalizeH="0" baseline="0" noProof="0" dirty="0">
              <a:ln>
                <a:noFill/>
              </a:ln>
              <a:solidFill>
                <a:srgbClr val="333333"/>
              </a:solidFill>
              <a:uLnTx/>
              <a:uFillTx/>
              <a:ea typeface="+mn-ea"/>
              <a:cs typeface="+mn-cs"/>
            </a:endParaRPr>
          </a:p>
        </p:txBody>
      </p:sp>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5"/>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6"/>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7"/>
          <a:stretch>
            <a:fillRect/>
          </a:stretch>
        </p:blipFill>
        <p:spPr>
          <a:xfrm>
            <a:off x="9753600" y="5677593"/>
            <a:ext cx="1885950" cy="1180408"/>
          </a:xfrm>
          <a:prstGeom prst="rect">
            <a:avLst/>
          </a:prstGeom>
        </p:spPr>
      </p:pic>
      <p:sp>
        <p:nvSpPr>
          <p:cNvPr id="7" name="TextBox 6">
            <a:extLst>
              <a:ext uri="{FF2B5EF4-FFF2-40B4-BE49-F238E27FC236}">
                <a16:creationId xmlns:a16="http://schemas.microsoft.com/office/drawing/2014/main" id="{B7559CC8-DB47-0A8C-6CFE-7BA0AE7EEC9E}"/>
              </a:ext>
            </a:extLst>
          </p:cNvPr>
          <p:cNvSpPr txBox="1"/>
          <p:nvPr/>
        </p:nvSpPr>
        <p:spPr>
          <a:xfrm>
            <a:off x="279551" y="2100793"/>
            <a:ext cx="9474049" cy="3262432"/>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2">
                    <a:lumMod val="10000"/>
                  </a:schemeClr>
                </a:solidFill>
              </a:rPr>
              <a:t>Grants between £2k and £40k</a:t>
            </a:r>
          </a:p>
          <a:p>
            <a:pPr marL="285750" indent="-285750">
              <a:buFont typeface="Arial" panose="020B0604020202020204" pitchFamily="34" charset="0"/>
              <a:buChar char="•"/>
            </a:pPr>
            <a:r>
              <a:rPr lang="en-GB" dirty="0">
                <a:solidFill>
                  <a:schemeClr val="bg2">
                    <a:lumMod val="10000"/>
                  </a:schemeClr>
                </a:solidFill>
              </a:rPr>
              <a:t>Principally capital</a:t>
            </a:r>
          </a:p>
          <a:p>
            <a:pPr marL="285750" indent="-285750">
              <a:buFont typeface="Arial" panose="020B0604020202020204" pitchFamily="34" charset="0"/>
              <a:buChar char="•"/>
            </a:pPr>
            <a:r>
              <a:rPr lang="en-GB" dirty="0">
                <a:solidFill>
                  <a:schemeClr val="bg2">
                    <a:lumMod val="10000"/>
                  </a:schemeClr>
                </a:solidFill>
              </a:rPr>
              <a:t>20% match funding (cash)</a:t>
            </a:r>
          </a:p>
          <a:p>
            <a:pPr marL="285750" indent="-285750">
              <a:buFont typeface="Arial" panose="020B0604020202020204" pitchFamily="34" charset="0"/>
              <a:buChar char="•"/>
            </a:pPr>
            <a:endParaRPr lang="en-GB" dirty="0">
              <a:solidFill>
                <a:schemeClr val="bg2">
                  <a:lumMod val="10000"/>
                </a:schemeClr>
              </a:solidFill>
            </a:endParaRPr>
          </a:p>
          <a:p>
            <a:r>
              <a:rPr lang="en-GB" dirty="0">
                <a:solidFill>
                  <a:schemeClr val="bg2">
                    <a:lumMod val="10000"/>
                  </a:schemeClr>
                </a:solidFill>
              </a:rPr>
              <a:t>Closing dates for applications </a:t>
            </a:r>
          </a:p>
          <a:p>
            <a:pPr marL="285750" indent="-285750">
              <a:buFont typeface="Arial" panose="020B0604020202020204" pitchFamily="34" charset="0"/>
              <a:buChar char="•"/>
            </a:pPr>
            <a:r>
              <a:rPr lang="en-GB" dirty="0">
                <a:solidFill>
                  <a:schemeClr val="bg2">
                    <a:lumMod val="10000"/>
                  </a:schemeClr>
                </a:solidFill>
              </a:rPr>
              <a:t>Community Infrastructure - 31/01/2025</a:t>
            </a:r>
          </a:p>
          <a:p>
            <a:pPr marL="285750" indent="-285750">
              <a:buFont typeface="Arial" panose="020B0604020202020204" pitchFamily="34" charset="0"/>
              <a:buChar char="•"/>
            </a:pPr>
            <a:r>
              <a:rPr lang="en-GB" dirty="0">
                <a:solidFill>
                  <a:schemeClr val="bg2">
                    <a:lumMod val="10000"/>
                  </a:schemeClr>
                </a:solidFill>
              </a:rPr>
              <a:t>Community Enterprise - 31/01/2025</a:t>
            </a:r>
          </a:p>
          <a:p>
            <a:pPr marL="285750" indent="-285750">
              <a:buFont typeface="Arial" panose="020B0604020202020204" pitchFamily="34" charset="0"/>
              <a:buChar char="•"/>
            </a:pPr>
            <a:endParaRPr lang="en-GB" dirty="0">
              <a:solidFill>
                <a:schemeClr val="bg2">
                  <a:lumMod val="10000"/>
                </a:schemeClr>
              </a:solidFill>
            </a:endParaRPr>
          </a:p>
          <a:p>
            <a:pPr fontAlgn="base"/>
            <a:r>
              <a:rPr lang="en-GB" dirty="0">
                <a:solidFill>
                  <a:schemeClr val="bg2">
                    <a:lumMod val="10000"/>
                  </a:schemeClr>
                </a:solidFill>
              </a:rPr>
              <a:t>It is recognised that some groups and business may find support and/or guidance helpful, consequently support is provided by ESA for both grant programmes.</a:t>
            </a:r>
          </a:p>
          <a:p>
            <a:pPr fontAlgn="base"/>
            <a:endParaRPr lang="en-GB" sz="800" dirty="0">
              <a:solidFill>
                <a:schemeClr val="bg2">
                  <a:lumMod val="10000"/>
                </a:schemeClr>
              </a:solidFill>
            </a:endParaRPr>
          </a:p>
          <a:p>
            <a:pPr marL="285750" indent="-285750">
              <a:buFont typeface="Arial" panose="020B0604020202020204" pitchFamily="34" charset="0"/>
              <a:buChar char="•"/>
            </a:pPr>
            <a:endParaRPr lang="en-GB" dirty="0">
              <a:solidFill>
                <a:schemeClr val="bg2">
                  <a:lumMod val="10000"/>
                </a:schemeClr>
              </a:solidFill>
            </a:endParaRPr>
          </a:p>
        </p:txBody>
      </p:sp>
      <p:sp>
        <p:nvSpPr>
          <p:cNvPr id="4" name="Rectangle 3">
            <a:extLst>
              <a:ext uri="{FF2B5EF4-FFF2-40B4-BE49-F238E27FC236}">
                <a16:creationId xmlns:a16="http://schemas.microsoft.com/office/drawing/2014/main" id="{C5669BD3-5D04-F502-0438-812E8BA80427}"/>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3200" b="1" i="0" dirty="0">
                <a:solidFill>
                  <a:schemeClr val="bg1"/>
                </a:solidFill>
                <a:effectLst/>
              </a:rPr>
              <a:t>UK Shared Prosperity Fund  Community Grants</a:t>
            </a:r>
            <a:endParaRPr kumimoji="0" lang="en-GB" sz="3200" b="0" i="0" u="none" strike="noStrike" kern="1200" cap="none" spc="0" normalizeH="0" baseline="0" noProof="0" dirty="0">
              <a:ln>
                <a:noFill/>
              </a:ln>
              <a:solidFill>
                <a:schemeClr val="bg1"/>
              </a:solidFill>
              <a:effectLst/>
              <a:uLnTx/>
              <a:uFillTx/>
              <a:ea typeface="+mn-ea"/>
              <a:cs typeface="+mn-cs"/>
            </a:endParaRPr>
          </a:p>
        </p:txBody>
      </p:sp>
      <p:pic>
        <p:nvPicPr>
          <p:cNvPr id="6" name="Picture 5">
            <a:extLst>
              <a:ext uri="{FF2B5EF4-FFF2-40B4-BE49-F238E27FC236}">
                <a16:creationId xmlns:a16="http://schemas.microsoft.com/office/drawing/2014/main" id="{5487FE55-6CA8-31E4-B3B6-5AE93662D015}"/>
              </a:ext>
            </a:extLst>
          </p:cNvPr>
          <p:cNvPicPr>
            <a:picLocks noChangeAspect="1"/>
          </p:cNvPicPr>
          <p:nvPr/>
        </p:nvPicPr>
        <p:blipFill>
          <a:blip r:embed="rId8">
            <a:duotone>
              <a:schemeClr val="accent5">
                <a:shade val="45000"/>
                <a:satMod val="135000"/>
              </a:schemeClr>
              <a:prstClr val="white"/>
            </a:duotone>
          </a:blip>
          <a:stretch>
            <a:fillRect/>
          </a:stretch>
        </p:blipFill>
        <p:spPr>
          <a:xfrm>
            <a:off x="9006840" y="2140685"/>
            <a:ext cx="2451354" cy="2451354"/>
          </a:xfrm>
          <a:prstGeom prst="rect">
            <a:avLst/>
          </a:prstGeom>
        </p:spPr>
      </p:pic>
    </p:spTree>
    <p:extLst>
      <p:ext uri="{BB962C8B-B14F-4D97-AF65-F5344CB8AC3E}">
        <p14:creationId xmlns:p14="http://schemas.microsoft.com/office/powerpoint/2010/main" val="3278941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7" name="TextBox 6">
            <a:extLst>
              <a:ext uri="{FF2B5EF4-FFF2-40B4-BE49-F238E27FC236}">
                <a16:creationId xmlns:a16="http://schemas.microsoft.com/office/drawing/2014/main" id="{BB0A3293-7CDA-CAC4-1FFF-92362AB140D8}"/>
              </a:ext>
            </a:extLst>
          </p:cNvPr>
          <p:cNvSpPr txBox="1"/>
          <p:nvPr/>
        </p:nvSpPr>
        <p:spPr>
          <a:xfrm>
            <a:off x="5555213" y="1612183"/>
            <a:ext cx="4718304" cy="3416320"/>
          </a:xfrm>
          <a:prstGeom prst="rect">
            <a:avLst/>
          </a:prstGeom>
          <a:noFill/>
        </p:spPr>
        <p:txBody>
          <a:bodyPr wrap="square" rtlCol="0">
            <a:spAutoFit/>
          </a:bodyPr>
          <a:lstStyle/>
          <a:p>
            <a:r>
              <a:rPr lang="en-GB" dirty="0">
                <a:solidFill>
                  <a:schemeClr val="bg2">
                    <a:lumMod val="10000"/>
                  </a:schemeClr>
                </a:solidFill>
              </a:rPr>
              <a:t>Thank you for taking part!</a:t>
            </a:r>
          </a:p>
          <a:p>
            <a:endParaRPr lang="en-GB" dirty="0">
              <a:solidFill>
                <a:schemeClr val="bg2">
                  <a:lumMod val="10000"/>
                </a:schemeClr>
              </a:solidFill>
            </a:endParaRPr>
          </a:p>
          <a:p>
            <a:r>
              <a:rPr lang="en-GB" dirty="0">
                <a:solidFill>
                  <a:schemeClr val="bg2">
                    <a:lumMod val="10000"/>
                  </a:schemeClr>
                </a:solidFill>
              </a:rPr>
              <a:t>Please use the feedback forms</a:t>
            </a:r>
          </a:p>
          <a:p>
            <a:endParaRPr lang="en-GB" dirty="0">
              <a:solidFill>
                <a:schemeClr val="bg2">
                  <a:lumMod val="10000"/>
                </a:schemeClr>
              </a:solidFill>
            </a:endParaRPr>
          </a:p>
          <a:p>
            <a:r>
              <a:rPr lang="en-GB" b="1" dirty="0">
                <a:solidFill>
                  <a:schemeClr val="bg2">
                    <a:lumMod val="10000"/>
                  </a:schemeClr>
                </a:solidFill>
              </a:rPr>
              <a:t>Robert Smith</a:t>
            </a:r>
          </a:p>
          <a:p>
            <a:r>
              <a:rPr lang="en-GB" b="1" dirty="0">
                <a:solidFill>
                  <a:schemeClr val="bg2">
                    <a:lumMod val="10000"/>
                  </a:schemeClr>
                </a:solidFill>
              </a:rPr>
              <a:t>07467 893630</a:t>
            </a:r>
          </a:p>
          <a:p>
            <a:r>
              <a:rPr lang="en-GB" b="1" dirty="0">
                <a:solidFill>
                  <a:schemeClr val="bg2">
                    <a:lumMod val="10000"/>
                  </a:schemeClr>
                </a:solidFill>
                <a:hlinkClick r:id="rId7">
                  <a:extLst>
                    <a:ext uri="{A12FA001-AC4F-418D-AE19-62706E023703}">
                      <ahyp:hlinkClr xmlns:ahyp="http://schemas.microsoft.com/office/drawing/2018/hyperlinkcolor" val="tx"/>
                    </a:ext>
                  </a:extLst>
                </a:hlinkClick>
              </a:rPr>
              <a:t>robsmith@enterprisesupportalliance.com</a:t>
            </a:r>
            <a:endParaRPr lang="en-GB" b="1" dirty="0">
              <a:solidFill>
                <a:schemeClr val="bg2">
                  <a:lumMod val="10000"/>
                </a:schemeClr>
              </a:solidFill>
            </a:endParaRPr>
          </a:p>
          <a:p>
            <a:endParaRPr lang="en-GB" b="1" dirty="0">
              <a:solidFill>
                <a:schemeClr val="bg2">
                  <a:lumMod val="10000"/>
                </a:schemeClr>
              </a:solidFill>
            </a:endParaRPr>
          </a:p>
          <a:p>
            <a:r>
              <a:rPr lang="en-GB" b="1" dirty="0">
                <a:solidFill>
                  <a:schemeClr val="bg2">
                    <a:lumMod val="10000"/>
                  </a:schemeClr>
                </a:solidFill>
              </a:rPr>
              <a:t>Sophie Satchell</a:t>
            </a:r>
          </a:p>
          <a:p>
            <a:r>
              <a:rPr lang="en-GB" b="1" dirty="0">
                <a:solidFill>
                  <a:schemeClr val="bg2">
                    <a:lumMod val="10000"/>
                  </a:schemeClr>
                </a:solidFill>
              </a:rPr>
              <a:t>07554118850</a:t>
            </a:r>
          </a:p>
          <a:p>
            <a:r>
              <a:rPr lang="en-GB" b="1" dirty="0">
                <a:solidFill>
                  <a:schemeClr val="bg2">
                    <a:lumMod val="10000"/>
                  </a:schemeClr>
                </a:solidFill>
                <a:hlinkClick r:id="rId8">
                  <a:extLst>
                    <a:ext uri="{A12FA001-AC4F-418D-AE19-62706E023703}">
                      <ahyp:hlinkClr xmlns:ahyp="http://schemas.microsoft.com/office/drawing/2018/hyperlinkcolor" val="tx"/>
                    </a:ext>
                  </a:extLst>
                </a:hlinkClick>
              </a:rPr>
              <a:t>Sophie@enterprisesupportalliance.com</a:t>
            </a:r>
            <a:endParaRPr lang="en-GB" b="1" dirty="0">
              <a:solidFill>
                <a:schemeClr val="bg2">
                  <a:lumMod val="10000"/>
                </a:schemeClr>
              </a:solidFill>
            </a:endParaRPr>
          </a:p>
          <a:p>
            <a:endParaRPr lang="en-GB" b="1" dirty="0">
              <a:solidFill>
                <a:schemeClr val="bg2">
                  <a:lumMod val="10000"/>
                </a:schemeClr>
              </a:solidFill>
            </a:endParaRPr>
          </a:p>
        </p:txBody>
      </p:sp>
      <p:pic>
        <p:nvPicPr>
          <p:cNvPr id="3" name="Picture 2">
            <a:extLst>
              <a:ext uri="{FF2B5EF4-FFF2-40B4-BE49-F238E27FC236}">
                <a16:creationId xmlns:a16="http://schemas.microsoft.com/office/drawing/2014/main" id="{B2D7D9CC-E4A8-B689-C663-4E5ECEBB9AB7}"/>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705155" y="400911"/>
            <a:ext cx="4065767" cy="4875237"/>
          </a:xfrm>
          <a:prstGeom prst="rect">
            <a:avLst/>
          </a:prstGeom>
        </p:spPr>
      </p:pic>
      <p:sp>
        <p:nvSpPr>
          <p:cNvPr id="4" name="TextBox 3">
            <a:extLst>
              <a:ext uri="{FF2B5EF4-FFF2-40B4-BE49-F238E27FC236}">
                <a16:creationId xmlns:a16="http://schemas.microsoft.com/office/drawing/2014/main" id="{77092DA3-9137-466D-EA0F-96FFBD4202F1}"/>
              </a:ext>
            </a:extLst>
          </p:cNvPr>
          <p:cNvSpPr txBox="1"/>
          <p:nvPr/>
        </p:nvSpPr>
        <p:spPr>
          <a:xfrm>
            <a:off x="5289411" y="607018"/>
            <a:ext cx="4263338" cy="400110"/>
          </a:xfrm>
          <a:prstGeom prst="rect">
            <a:avLst/>
          </a:prstGeom>
          <a:noFill/>
        </p:spPr>
        <p:txBody>
          <a:bodyPr wrap="square" rtlCol="0">
            <a:spAutoFit/>
          </a:bodyPr>
          <a:lstStyle/>
          <a:p>
            <a:r>
              <a:rPr lang="en-GB" sz="2000" b="1" dirty="0">
                <a:solidFill>
                  <a:schemeClr val="bg2">
                    <a:lumMod val="10000"/>
                  </a:schemeClr>
                </a:solidFill>
              </a:rPr>
              <a:t>Any questions, thoughts or comments</a:t>
            </a:r>
          </a:p>
        </p:txBody>
      </p:sp>
    </p:spTree>
    <p:extLst>
      <p:ext uri="{BB962C8B-B14F-4D97-AF65-F5344CB8AC3E}">
        <p14:creationId xmlns:p14="http://schemas.microsoft.com/office/powerpoint/2010/main" val="3393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Rectangle 2">
            <a:extLst>
              <a:ext uri="{FF2B5EF4-FFF2-40B4-BE49-F238E27FC236}">
                <a16:creationId xmlns:a16="http://schemas.microsoft.com/office/drawing/2014/main" id="{D56D0A0B-AAB8-7E89-FCFF-0749AE00F90A}"/>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p>
        </p:txBody>
      </p:sp>
    </p:spTree>
    <p:extLst>
      <p:ext uri="{BB962C8B-B14F-4D97-AF65-F5344CB8AC3E}">
        <p14:creationId xmlns:p14="http://schemas.microsoft.com/office/powerpoint/2010/main" val="1235197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Tree>
    <p:extLst>
      <p:ext uri="{BB962C8B-B14F-4D97-AF65-F5344CB8AC3E}">
        <p14:creationId xmlns:p14="http://schemas.microsoft.com/office/powerpoint/2010/main" val="335434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Rectangle 3">
            <a:extLst>
              <a:ext uri="{FF2B5EF4-FFF2-40B4-BE49-F238E27FC236}">
                <a16:creationId xmlns:a16="http://schemas.microsoft.com/office/drawing/2014/main" id="{24F077DA-B115-F2B4-8D5F-FC4AECAB46F4}"/>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Aims &amp; objectives</a:t>
            </a:r>
          </a:p>
        </p:txBody>
      </p:sp>
      <p:sp>
        <p:nvSpPr>
          <p:cNvPr id="5" name="TextBox 4">
            <a:extLst>
              <a:ext uri="{FF2B5EF4-FFF2-40B4-BE49-F238E27FC236}">
                <a16:creationId xmlns:a16="http://schemas.microsoft.com/office/drawing/2014/main" id="{17401E89-4011-C750-F4E9-26193B49C3FF}"/>
              </a:ext>
            </a:extLst>
          </p:cNvPr>
          <p:cNvSpPr txBox="1"/>
          <p:nvPr/>
        </p:nvSpPr>
        <p:spPr>
          <a:xfrm>
            <a:off x="347030" y="1495813"/>
            <a:ext cx="10914527" cy="3200876"/>
          </a:xfrm>
          <a:prstGeom prst="rect">
            <a:avLst/>
          </a:prstGeom>
          <a:noFill/>
        </p:spPr>
        <p:txBody>
          <a:bodyPr wrap="square">
            <a:spAutoFit/>
          </a:bodyPr>
          <a:lstStyle/>
          <a:p>
            <a:pPr>
              <a:spcBef>
                <a:spcPts val="600"/>
              </a:spcBef>
            </a:pPr>
            <a:r>
              <a:rPr lang="en-GB" b="1" dirty="0">
                <a:solidFill>
                  <a:schemeClr val="bg2">
                    <a:lumMod val="10000"/>
                  </a:schemeClr>
                </a:solidFill>
                <a:effectLst/>
                <a:ea typeface="Times New Roman" panose="02020603050405020304" pitchFamily="18" charset="0"/>
              </a:rPr>
              <a:t>Objectives for today’s session</a:t>
            </a:r>
          </a:p>
          <a:p>
            <a:endParaRPr lang="en-US" sz="800" dirty="0">
              <a:solidFill>
                <a:schemeClr val="bg2">
                  <a:lumMod val="10000"/>
                </a:schemeClr>
              </a:solidFill>
              <a:effectLst/>
              <a:ea typeface="Times New Roman" panose="02020603050405020304" pitchFamily="18" charset="0"/>
            </a:endParaRPr>
          </a:p>
          <a:p>
            <a:r>
              <a:rPr lang="en-US" dirty="0">
                <a:solidFill>
                  <a:schemeClr val="bg2">
                    <a:lumMod val="10000"/>
                  </a:schemeClr>
                </a:solidFill>
                <a:effectLst/>
                <a:ea typeface="Times New Roman" panose="02020603050405020304" pitchFamily="18" charset="0"/>
              </a:rPr>
              <a:t>Develop your understanding &amp; knowledge of applying for grant funding</a:t>
            </a:r>
          </a:p>
          <a:p>
            <a:endParaRPr lang="en-US" sz="800" dirty="0">
              <a:solidFill>
                <a:schemeClr val="bg2">
                  <a:lumMod val="10000"/>
                </a:schemeClr>
              </a:solidFill>
              <a:effectLst/>
              <a:ea typeface="Times New Roman" panose="02020603050405020304" pitchFamily="18" charset="0"/>
            </a:endParaRPr>
          </a:p>
          <a:p>
            <a:r>
              <a:rPr lang="en-US" dirty="0">
                <a:solidFill>
                  <a:schemeClr val="bg2">
                    <a:lumMod val="10000"/>
                  </a:schemeClr>
                </a:solidFill>
                <a:effectLst/>
                <a:ea typeface="Times New Roman" panose="02020603050405020304" pitchFamily="18" charset="0"/>
              </a:rPr>
              <a:t>Increase preparedness of organisations to apply for grants</a:t>
            </a:r>
          </a:p>
          <a:p>
            <a:endParaRPr lang="en-US" sz="800" dirty="0">
              <a:solidFill>
                <a:schemeClr val="bg2">
                  <a:lumMod val="10000"/>
                </a:schemeClr>
              </a:solidFill>
              <a:effectLst/>
              <a:ea typeface="Times New Roman" panose="02020603050405020304" pitchFamily="18" charset="0"/>
            </a:endParaRPr>
          </a:p>
          <a:p>
            <a:r>
              <a:rPr lang="en-US" dirty="0">
                <a:solidFill>
                  <a:schemeClr val="bg2">
                    <a:lumMod val="10000"/>
                  </a:schemeClr>
                </a:solidFill>
                <a:effectLst/>
                <a:ea typeface="Times New Roman" panose="02020603050405020304" pitchFamily="18" charset="0"/>
              </a:rPr>
              <a:t>Increase knowledge of grant search techniques</a:t>
            </a:r>
          </a:p>
          <a:p>
            <a:endParaRPr lang="en-US" sz="800" dirty="0">
              <a:solidFill>
                <a:schemeClr val="bg2">
                  <a:lumMod val="10000"/>
                </a:schemeClr>
              </a:solidFill>
              <a:ea typeface="Times New Roman" panose="02020603050405020304" pitchFamily="18" charset="0"/>
            </a:endParaRPr>
          </a:p>
          <a:p>
            <a:r>
              <a:rPr lang="en-US" dirty="0">
                <a:solidFill>
                  <a:schemeClr val="bg2">
                    <a:lumMod val="10000"/>
                  </a:schemeClr>
                </a:solidFill>
                <a:effectLst/>
                <a:ea typeface="Times New Roman" panose="02020603050405020304" pitchFamily="18" charset="0"/>
              </a:rPr>
              <a:t>To identify </a:t>
            </a:r>
            <a:r>
              <a:rPr lang="en-US" dirty="0">
                <a:solidFill>
                  <a:schemeClr val="bg2">
                    <a:lumMod val="10000"/>
                  </a:schemeClr>
                </a:solidFill>
                <a:ea typeface="Times New Roman" panose="02020603050405020304" pitchFamily="18" charset="0"/>
              </a:rPr>
              <a:t>provision of the</a:t>
            </a:r>
            <a:r>
              <a:rPr lang="en-US" dirty="0">
                <a:solidFill>
                  <a:schemeClr val="bg2">
                    <a:lumMod val="10000"/>
                  </a:schemeClr>
                </a:solidFill>
                <a:effectLst/>
                <a:ea typeface="Times New Roman" panose="02020603050405020304" pitchFamily="18" charset="0"/>
              </a:rPr>
              <a:t> toolkit to assist with future funding activities</a:t>
            </a:r>
          </a:p>
          <a:p>
            <a:endParaRPr lang="en-US" dirty="0">
              <a:solidFill>
                <a:schemeClr val="bg2">
                  <a:lumMod val="10000"/>
                </a:schemeClr>
              </a:solidFill>
              <a:effectLst/>
              <a:ea typeface="Times New Roman" panose="02020603050405020304" pitchFamily="18" charset="0"/>
            </a:endParaRPr>
          </a:p>
          <a:p>
            <a:endParaRPr lang="en-US" dirty="0">
              <a:solidFill>
                <a:schemeClr val="bg2">
                  <a:lumMod val="10000"/>
                </a:schemeClr>
              </a:solidFill>
              <a:ea typeface="Times New Roman" panose="02020603050405020304" pitchFamily="18" charset="0"/>
            </a:endParaRPr>
          </a:p>
          <a:p>
            <a:r>
              <a:rPr lang="en-US" b="1" dirty="0">
                <a:solidFill>
                  <a:schemeClr val="bg2">
                    <a:lumMod val="10000"/>
                  </a:schemeClr>
                </a:solidFill>
                <a:effectLst/>
                <a:ea typeface="Times New Roman" panose="02020603050405020304" pitchFamily="18" charset="0"/>
              </a:rPr>
              <a:t>Aim for </a:t>
            </a:r>
            <a:r>
              <a:rPr lang="en-US" b="1" dirty="0">
                <a:solidFill>
                  <a:schemeClr val="bg2">
                    <a:lumMod val="10000"/>
                  </a:schemeClr>
                </a:solidFill>
                <a:ea typeface="Times New Roman" panose="02020603050405020304" pitchFamily="18" charset="0"/>
              </a:rPr>
              <a:t>the programme</a:t>
            </a:r>
            <a:endParaRPr lang="en-US" b="1" dirty="0">
              <a:solidFill>
                <a:schemeClr val="bg2">
                  <a:lumMod val="10000"/>
                </a:schemeClr>
              </a:solidFill>
              <a:effectLst/>
              <a:ea typeface="Times New Roman" panose="02020603050405020304" pitchFamily="18" charset="0"/>
            </a:endParaRPr>
          </a:p>
          <a:p>
            <a:endParaRPr lang="en-US" sz="800" dirty="0">
              <a:solidFill>
                <a:schemeClr val="bg2">
                  <a:lumMod val="10000"/>
                </a:schemeClr>
              </a:solidFill>
              <a:ea typeface="Times New Roman" panose="02020603050405020304" pitchFamily="18" charset="0"/>
            </a:endParaRPr>
          </a:p>
          <a:p>
            <a:r>
              <a:rPr lang="en-US" dirty="0">
                <a:solidFill>
                  <a:schemeClr val="bg2">
                    <a:lumMod val="10000"/>
                  </a:schemeClr>
                </a:solidFill>
                <a:effectLst/>
                <a:ea typeface="Times New Roman" panose="02020603050405020304" pitchFamily="18" charset="0"/>
              </a:rPr>
              <a:t>Strengthen the ability amongst attendees and their organisations to make strong and successful grant applications</a:t>
            </a:r>
            <a:endParaRPr lang="en-GB" dirty="0">
              <a:solidFill>
                <a:schemeClr val="bg2">
                  <a:lumMod val="10000"/>
                </a:schemeClr>
              </a:solidFill>
              <a:effectLst/>
              <a:ea typeface="Times New Roman" panose="02020603050405020304" pitchFamily="18" charset="0"/>
            </a:endParaRPr>
          </a:p>
        </p:txBody>
      </p:sp>
    </p:spTree>
    <p:extLst>
      <p:ext uri="{BB962C8B-B14F-4D97-AF65-F5344CB8AC3E}">
        <p14:creationId xmlns:p14="http://schemas.microsoft.com/office/powerpoint/2010/main" val="204701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4" name="Rectangle 3">
            <a:extLst>
              <a:ext uri="{FF2B5EF4-FFF2-40B4-BE49-F238E27FC236}">
                <a16:creationId xmlns:a16="http://schemas.microsoft.com/office/drawing/2014/main" id="{C93248C2-EFEB-FF74-2AAF-E7084DEA9D24}"/>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t>What makes a strong funding application - Fundamentals</a:t>
            </a:r>
          </a:p>
        </p:txBody>
      </p:sp>
      <p:grpSp>
        <p:nvGrpSpPr>
          <p:cNvPr id="7" name="Group 6">
            <a:extLst>
              <a:ext uri="{FF2B5EF4-FFF2-40B4-BE49-F238E27FC236}">
                <a16:creationId xmlns:a16="http://schemas.microsoft.com/office/drawing/2014/main" id="{0E3ED08C-F993-2C4A-9C2B-F02FCAFEBE8F}"/>
              </a:ext>
            </a:extLst>
          </p:cNvPr>
          <p:cNvGrpSpPr/>
          <p:nvPr/>
        </p:nvGrpSpPr>
        <p:grpSpPr>
          <a:xfrm>
            <a:off x="4980983" y="4032518"/>
            <a:ext cx="6667476" cy="1503790"/>
            <a:chOff x="4980983" y="4032518"/>
            <a:chExt cx="6667476" cy="1503790"/>
          </a:xfrm>
        </p:grpSpPr>
        <p:pic>
          <p:nvPicPr>
            <p:cNvPr id="1028" name="Picture 4" descr="Download Thumbs Up, Emoji, Smiley. Royalty-Free Vector Graphic - Pixabay">
              <a:extLst>
                <a:ext uri="{FF2B5EF4-FFF2-40B4-BE49-F238E27FC236}">
                  <a16:creationId xmlns:a16="http://schemas.microsoft.com/office/drawing/2014/main" id="{7F659FD1-38BC-DE7C-9D83-D4567B758E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3056" y="4032518"/>
              <a:ext cx="1675403" cy="15037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B900D9-55B0-E733-D001-A53B91A0EEE4}"/>
                </a:ext>
              </a:extLst>
            </p:cNvPr>
            <p:cNvSpPr txBox="1"/>
            <p:nvPr/>
          </p:nvSpPr>
          <p:spPr>
            <a:xfrm>
              <a:off x="4980983" y="4781971"/>
              <a:ext cx="5559552" cy="646331"/>
            </a:xfrm>
            <a:prstGeom prst="rect">
              <a:avLst/>
            </a:prstGeom>
            <a:noFill/>
          </p:spPr>
          <p:txBody>
            <a:bodyPr wrap="square" rtlCol="0">
              <a:spAutoFit/>
            </a:bodyPr>
            <a:lstStyle/>
            <a:p>
              <a:r>
                <a:rPr lang="en-GB" b="1" dirty="0">
                  <a:solidFill>
                    <a:schemeClr val="bg2">
                      <a:lumMod val="10000"/>
                    </a:schemeClr>
                  </a:solidFill>
                </a:rPr>
                <a:t>If your answer to these questions is yes – carry on</a:t>
              </a:r>
            </a:p>
            <a:p>
              <a:endParaRPr lang="en-GB" b="1" dirty="0"/>
            </a:p>
          </p:txBody>
        </p:sp>
      </p:grpSp>
      <p:sp>
        <p:nvSpPr>
          <p:cNvPr id="6" name="TextBox 5">
            <a:extLst>
              <a:ext uri="{FF2B5EF4-FFF2-40B4-BE49-F238E27FC236}">
                <a16:creationId xmlns:a16="http://schemas.microsoft.com/office/drawing/2014/main" id="{FADA988E-106F-EE1C-DB82-5E114D15B77D}"/>
              </a:ext>
            </a:extLst>
          </p:cNvPr>
          <p:cNvSpPr txBox="1"/>
          <p:nvPr/>
        </p:nvSpPr>
        <p:spPr>
          <a:xfrm>
            <a:off x="249159" y="1224441"/>
            <a:ext cx="8955039" cy="4154984"/>
          </a:xfrm>
          <a:prstGeom prst="rect">
            <a:avLst/>
          </a:prstGeom>
          <a:noFill/>
        </p:spPr>
        <p:txBody>
          <a:bodyPr wrap="square" rtlCol="0">
            <a:spAutoFit/>
          </a:bodyPr>
          <a:lstStyle/>
          <a:p>
            <a:r>
              <a:rPr lang="en-GB" sz="1600" b="1" dirty="0">
                <a:solidFill>
                  <a:srgbClr val="000000"/>
                </a:solidFill>
              </a:rPr>
              <a:t>Let’s explore some of the basic or fundamental steps - What do you think is going to appear below?</a:t>
            </a:r>
          </a:p>
          <a:p>
            <a:endParaRPr lang="en-GB" sz="800" dirty="0">
              <a:solidFill>
                <a:srgbClr val="000000"/>
              </a:solidFill>
              <a:highlight>
                <a:srgbClr val="FFFF00"/>
              </a:highlight>
            </a:endParaRPr>
          </a:p>
          <a:p>
            <a:r>
              <a:rPr lang="en-GB" sz="1600" dirty="0">
                <a:solidFill>
                  <a:srgbClr val="000000"/>
                </a:solidFill>
              </a:rPr>
              <a:t>Are you eligible?</a:t>
            </a:r>
          </a:p>
          <a:p>
            <a:endParaRPr lang="en-GB" sz="800" dirty="0">
              <a:solidFill>
                <a:srgbClr val="000000"/>
              </a:solidFill>
            </a:endParaRPr>
          </a:p>
          <a:p>
            <a:r>
              <a:rPr lang="en-GB" sz="1600" dirty="0">
                <a:solidFill>
                  <a:srgbClr val="000000"/>
                </a:solidFill>
              </a:rPr>
              <a:t>Have you read the criteria?</a:t>
            </a:r>
          </a:p>
          <a:p>
            <a:r>
              <a:rPr lang="en-GB" sz="1600" dirty="0">
                <a:solidFill>
                  <a:srgbClr val="000000"/>
                </a:solidFill>
              </a:rPr>
              <a:t>Have you read it thoroughly?</a:t>
            </a:r>
          </a:p>
          <a:p>
            <a:endParaRPr lang="en-GB" sz="800" dirty="0">
              <a:solidFill>
                <a:srgbClr val="000000"/>
              </a:solidFill>
            </a:endParaRPr>
          </a:p>
          <a:p>
            <a:pPr lvl="0"/>
            <a:r>
              <a:rPr lang="en-GB" sz="1600" dirty="0">
                <a:solidFill>
                  <a:srgbClr val="000000"/>
                </a:solidFill>
              </a:rPr>
              <a:t>Do you understand what the funder wants to invest in?</a:t>
            </a:r>
          </a:p>
          <a:p>
            <a:pPr lvl="0"/>
            <a:r>
              <a:rPr lang="en-GB" sz="1600" dirty="0">
                <a:solidFill>
                  <a:srgbClr val="000000"/>
                </a:solidFill>
              </a:rPr>
              <a:t>Can you demonstrate that your project is a good fit?</a:t>
            </a:r>
          </a:p>
          <a:p>
            <a:pPr lvl="0"/>
            <a:endParaRPr lang="en-GB" sz="800" dirty="0">
              <a:solidFill>
                <a:srgbClr val="000000"/>
              </a:solidFill>
            </a:endParaRPr>
          </a:p>
          <a:p>
            <a:r>
              <a:rPr lang="en-GB" sz="1600" dirty="0">
                <a:solidFill>
                  <a:srgbClr val="000000"/>
                </a:solidFill>
              </a:rPr>
              <a:t>Can you develop a compelling and clear case for funding?</a:t>
            </a:r>
          </a:p>
          <a:p>
            <a:r>
              <a:rPr lang="en-GB" sz="1600" dirty="0">
                <a:solidFill>
                  <a:srgbClr val="000000"/>
                </a:solidFill>
              </a:rPr>
              <a:t>Can you demonstrate (evidence) the need/demand?</a:t>
            </a:r>
          </a:p>
          <a:p>
            <a:r>
              <a:rPr lang="en-GB" sz="1600" dirty="0">
                <a:solidFill>
                  <a:srgbClr val="000000"/>
                </a:solidFill>
              </a:rPr>
              <a:t>Can you demonstrate innovation?</a:t>
            </a:r>
          </a:p>
          <a:p>
            <a:endParaRPr lang="en-GB" sz="800" dirty="0">
              <a:solidFill>
                <a:srgbClr val="000000"/>
              </a:solidFill>
            </a:endParaRPr>
          </a:p>
          <a:p>
            <a:r>
              <a:rPr lang="en-GB" sz="1600" dirty="0">
                <a:solidFill>
                  <a:srgbClr val="000000"/>
                </a:solidFill>
              </a:rPr>
              <a:t>Can you resource the project?</a:t>
            </a:r>
          </a:p>
          <a:p>
            <a:r>
              <a:rPr lang="en-GB" sz="1600" dirty="0">
                <a:solidFill>
                  <a:srgbClr val="000000"/>
                </a:solidFill>
              </a:rPr>
              <a:t>Do you know what it costs?</a:t>
            </a:r>
          </a:p>
          <a:p>
            <a:endParaRPr lang="en-GB" sz="800" dirty="0">
              <a:solidFill>
                <a:srgbClr val="000000"/>
              </a:solidFill>
            </a:endParaRPr>
          </a:p>
          <a:p>
            <a:r>
              <a:rPr lang="en-GB" sz="1600" dirty="0">
                <a:solidFill>
                  <a:srgbClr val="000000"/>
                </a:solidFill>
              </a:rPr>
              <a:t>Can you demonstrate a good track record?</a:t>
            </a:r>
          </a:p>
          <a:p>
            <a:endParaRPr lang="en-GB" sz="800" dirty="0">
              <a:solidFill>
                <a:srgbClr val="000000"/>
              </a:solidFill>
            </a:endParaRPr>
          </a:p>
          <a:p>
            <a:r>
              <a:rPr lang="en-GB" sz="1600" dirty="0">
                <a:solidFill>
                  <a:srgbClr val="000000"/>
                </a:solidFill>
              </a:rPr>
              <a:t>Can you show and measure your impact?</a:t>
            </a:r>
          </a:p>
        </p:txBody>
      </p:sp>
    </p:spTree>
    <p:extLst>
      <p:ext uri="{BB962C8B-B14F-4D97-AF65-F5344CB8AC3E}">
        <p14:creationId xmlns:p14="http://schemas.microsoft.com/office/powerpoint/2010/main" val="653762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E6989F7-0E3E-FEC8-0612-CF017E399394}"/>
              </a:ext>
            </a:extLst>
          </p:cNvPr>
          <p:cNvPicPr>
            <a:picLocks noChangeAspect="1"/>
          </p:cNvPicPr>
          <p:nvPr/>
        </p:nvPicPr>
        <p:blipFill>
          <a:blip r:embed="rId3"/>
          <a:stretch>
            <a:fillRect/>
          </a:stretch>
        </p:blipFill>
        <p:spPr>
          <a:xfrm>
            <a:off x="10779768" y="182561"/>
            <a:ext cx="1165877" cy="1642623"/>
          </a:xfrm>
          <a:prstGeom prst="rect">
            <a:avLst/>
          </a:prstGeom>
          <a:solidFill>
            <a:srgbClr val="612C7E"/>
          </a:solidFill>
        </p:spPr>
      </p:pic>
      <p:cxnSp>
        <p:nvCxnSpPr>
          <p:cNvPr id="2" name="Straight Connector 1">
            <a:extLst>
              <a:ext uri="{FF2B5EF4-FFF2-40B4-BE49-F238E27FC236}">
                <a16:creationId xmlns:a16="http://schemas.microsoft.com/office/drawing/2014/main" id="{CDBA229D-DE07-D976-662F-EA23E6A4135C}"/>
              </a:ext>
            </a:extLst>
          </p:cNvPr>
          <p:cNvCxnSpPr>
            <a:cxnSpLocks/>
          </p:cNvCxnSpPr>
          <p:nvPr/>
        </p:nvCxnSpPr>
        <p:spPr>
          <a:xfrm>
            <a:off x="247650" y="5633558"/>
            <a:ext cx="11630025"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E54266-DA39-FDB4-0CD3-DD75385E5622}"/>
              </a:ext>
            </a:extLst>
          </p:cNvPr>
          <p:cNvPicPr>
            <a:picLocks noChangeAspect="1"/>
          </p:cNvPicPr>
          <p:nvPr/>
        </p:nvPicPr>
        <p:blipFill>
          <a:blip r:embed="rId4"/>
          <a:stretch>
            <a:fillRect/>
          </a:stretch>
        </p:blipFill>
        <p:spPr>
          <a:xfrm>
            <a:off x="247650" y="5990968"/>
            <a:ext cx="3550204" cy="609596"/>
          </a:xfrm>
          <a:prstGeom prst="rect">
            <a:avLst/>
          </a:prstGeom>
        </p:spPr>
      </p:pic>
      <p:pic>
        <p:nvPicPr>
          <p:cNvPr id="13" name="Picture 12">
            <a:extLst>
              <a:ext uri="{FF2B5EF4-FFF2-40B4-BE49-F238E27FC236}">
                <a16:creationId xmlns:a16="http://schemas.microsoft.com/office/drawing/2014/main" id="{CB872130-95C4-6A47-798A-DAF38F3497D5}"/>
              </a:ext>
            </a:extLst>
          </p:cNvPr>
          <p:cNvPicPr>
            <a:picLocks noChangeAspect="1"/>
          </p:cNvPicPr>
          <p:nvPr/>
        </p:nvPicPr>
        <p:blipFill>
          <a:blip r:embed="rId5"/>
          <a:stretch>
            <a:fillRect/>
          </a:stretch>
        </p:blipFill>
        <p:spPr>
          <a:xfrm>
            <a:off x="6365794" y="5957536"/>
            <a:ext cx="3097142" cy="676459"/>
          </a:xfrm>
          <a:prstGeom prst="rect">
            <a:avLst/>
          </a:prstGeom>
        </p:spPr>
      </p:pic>
      <p:pic>
        <p:nvPicPr>
          <p:cNvPr id="15" name="Picture 14">
            <a:extLst>
              <a:ext uri="{FF2B5EF4-FFF2-40B4-BE49-F238E27FC236}">
                <a16:creationId xmlns:a16="http://schemas.microsoft.com/office/drawing/2014/main" id="{38E017E1-FCB8-1290-3F11-F1C954A90D13}"/>
              </a:ext>
            </a:extLst>
          </p:cNvPr>
          <p:cNvPicPr>
            <a:picLocks noChangeAspect="1"/>
          </p:cNvPicPr>
          <p:nvPr/>
        </p:nvPicPr>
        <p:blipFill>
          <a:blip r:embed="rId6"/>
          <a:stretch>
            <a:fillRect/>
          </a:stretch>
        </p:blipFill>
        <p:spPr>
          <a:xfrm>
            <a:off x="9753600" y="5677593"/>
            <a:ext cx="1885950" cy="1180408"/>
          </a:xfrm>
          <a:prstGeom prst="rect">
            <a:avLst/>
          </a:prstGeom>
        </p:spPr>
      </p:pic>
      <p:sp>
        <p:nvSpPr>
          <p:cNvPr id="3" name="TextBox 2">
            <a:extLst>
              <a:ext uri="{FF2B5EF4-FFF2-40B4-BE49-F238E27FC236}">
                <a16:creationId xmlns:a16="http://schemas.microsoft.com/office/drawing/2014/main" id="{82AC7AC0-B6DE-A94D-5125-BA3180CEB261}"/>
              </a:ext>
            </a:extLst>
          </p:cNvPr>
          <p:cNvSpPr txBox="1"/>
          <p:nvPr/>
        </p:nvSpPr>
        <p:spPr>
          <a:xfrm>
            <a:off x="279299" y="1370041"/>
            <a:ext cx="10257162" cy="4216539"/>
          </a:xfrm>
          <a:prstGeom prst="rect">
            <a:avLst/>
          </a:prstGeom>
          <a:noFill/>
        </p:spPr>
        <p:txBody>
          <a:bodyPr wrap="square" rtlCol="0">
            <a:spAutoFit/>
          </a:bodyPr>
          <a:lstStyle/>
          <a:p>
            <a:r>
              <a:rPr lang="en-GB" dirty="0">
                <a:solidFill>
                  <a:srgbClr val="000000"/>
                </a:solidFill>
              </a:rPr>
              <a:t>Aim and objectives – know the difference</a:t>
            </a:r>
          </a:p>
          <a:p>
            <a:endParaRPr lang="en-GB" sz="800" dirty="0">
              <a:solidFill>
                <a:srgbClr val="000000"/>
              </a:solidFill>
            </a:endParaRPr>
          </a:p>
          <a:p>
            <a:r>
              <a:rPr lang="en-GB" b="1" dirty="0">
                <a:solidFill>
                  <a:srgbClr val="000000"/>
                </a:solidFill>
              </a:rPr>
              <a:t>Demonstrate, provide examples, explain, very clearly – how the project fits with the funders aims!</a:t>
            </a:r>
          </a:p>
          <a:p>
            <a:endParaRPr lang="en-GB" sz="800" b="1" dirty="0">
              <a:solidFill>
                <a:srgbClr val="000000"/>
              </a:solidFill>
            </a:endParaRPr>
          </a:p>
          <a:p>
            <a:pPr marL="285750" indent="-285750">
              <a:buFont typeface="Arial" panose="020B0604020202020204" pitchFamily="34" charset="0"/>
              <a:buChar char="•"/>
            </a:pPr>
            <a:r>
              <a:rPr lang="en-GB" dirty="0">
                <a:solidFill>
                  <a:srgbClr val="000000"/>
                </a:solidFill>
              </a:rPr>
              <a:t>what the project is going to do</a:t>
            </a:r>
          </a:p>
          <a:p>
            <a:pPr marL="285750" indent="-285750">
              <a:buFont typeface="Arial" panose="020B0604020202020204" pitchFamily="34" charset="0"/>
              <a:buChar char="•"/>
            </a:pPr>
            <a:r>
              <a:rPr lang="en-GB" dirty="0">
                <a:solidFill>
                  <a:srgbClr val="000000"/>
                </a:solidFill>
              </a:rPr>
              <a:t>how it works</a:t>
            </a:r>
          </a:p>
          <a:p>
            <a:pPr marL="285750" indent="-285750">
              <a:buFont typeface="Arial" panose="020B0604020202020204" pitchFamily="34" charset="0"/>
              <a:buChar char="•"/>
            </a:pPr>
            <a:r>
              <a:rPr lang="en-GB" dirty="0">
                <a:solidFill>
                  <a:srgbClr val="000000"/>
                </a:solidFill>
              </a:rPr>
              <a:t>how it will be delivered</a:t>
            </a:r>
          </a:p>
          <a:p>
            <a:pPr marL="285750" indent="-285750">
              <a:buFont typeface="Arial" panose="020B0604020202020204" pitchFamily="34" charset="0"/>
              <a:buChar char="•"/>
            </a:pPr>
            <a:r>
              <a:rPr lang="en-GB" dirty="0">
                <a:solidFill>
                  <a:srgbClr val="000000"/>
                </a:solidFill>
              </a:rPr>
              <a:t>who does what and who is responsible for what</a:t>
            </a:r>
          </a:p>
          <a:p>
            <a:pPr marL="285750" indent="-285750">
              <a:buFont typeface="Arial" panose="020B0604020202020204" pitchFamily="34" charset="0"/>
              <a:buChar char="•"/>
            </a:pPr>
            <a:r>
              <a:rPr lang="en-GB" dirty="0">
                <a:solidFill>
                  <a:srgbClr val="000000"/>
                </a:solidFill>
                <a:hlinkClick r:id="rId7" action="ppaction://hlinksldjump">
                  <a:extLst>
                    <a:ext uri="{A12FA001-AC4F-418D-AE19-62706E023703}">
                      <ahyp:hlinkClr xmlns:ahyp="http://schemas.microsoft.com/office/drawing/2018/hyperlinkcolor" val="tx"/>
                    </a:ext>
                  </a:extLst>
                </a:hlinkClick>
              </a:rPr>
              <a:t>when things are going to happen</a:t>
            </a:r>
            <a:endParaRPr lang="en-GB" dirty="0">
              <a:solidFill>
                <a:srgbClr val="000000"/>
              </a:solidFill>
            </a:endParaRPr>
          </a:p>
          <a:p>
            <a:pPr marL="285750" indent="-285750">
              <a:buFont typeface="Arial" panose="020B0604020202020204" pitchFamily="34" charset="0"/>
              <a:buChar char="•"/>
            </a:pPr>
            <a:r>
              <a:rPr lang="en-GB" dirty="0">
                <a:solidFill>
                  <a:srgbClr val="000000"/>
                </a:solidFill>
              </a:rPr>
              <a:t>Are you going to/have you used Co production/design to develop/deliver the project?</a:t>
            </a:r>
          </a:p>
          <a:p>
            <a:endParaRPr lang="en-GB" sz="800" dirty="0">
              <a:solidFill>
                <a:srgbClr val="000000"/>
              </a:solidFill>
            </a:endParaRPr>
          </a:p>
          <a:p>
            <a:r>
              <a:rPr lang="en-GB" b="1" dirty="0">
                <a:solidFill>
                  <a:srgbClr val="000000"/>
                </a:solidFill>
              </a:rPr>
              <a:t>What difference it is going to make?</a:t>
            </a:r>
            <a:r>
              <a:rPr lang="en-GB" dirty="0">
                <a:solidFill>
                  <a:srgbClr val="000000"/>
                </a:solidFill>
              </a:rPr>
              <a:t> </a:t>
            </a:r>
            <a:r>
              <a:rPr lang="en-GB" i="1" dirty="0">
                <a:solidFill>
                  <a:srgbClr val="000000"/>
                </a:solidFill>
              </a:rPr>
              <a:t>More on this to follow!</a:t>
            </a:r>
          </a:p>
          <a:p>
            <a:endParaRPr lang="en-GB" dirty="0">
              <a:solidFill>
                <a:srgbClr val="000000"/>
              </a:solidFill>
            </a:endParaRPr>
          </a:p>
          <a:p>
            <a:r>
              <a:rPr lang="en-GB" b="1" dirty="0">
                <a:solidFill>
                  <a:srgbClr val="000000"/>
                </a:solidFill>
              </a:rPr>
              <a:t>Action</a:t>
            </a:r>
          </a:p>
          <a:p>
            <a:r>
              <a:rPr lang="en-GB" dirty="0">
                <a:solidFill>
                  <a:srgbClr val="000000"/>
                </a:solidFill>
              </a:rPr>
              <a:t>Draft a programme of work</a:t>
            </a:r>
          </a:p>
          <a:p>
            <a:r>
              <a:rPr lang="en-GB" dirty="0">
                <a:solidFill>
                  <a:srgbClr val="000000"/>
                </a:solidFill>
              </a:rPr>
              <a:t>Start to identify your impacts/outcomes</a:t>
            </a:r>
          </a:p>
        </p:txBody>
      </p:sp>
      <p:sp>
        <p:nvSpPr>
          <p:cNvPr id="4" name="Rectangle 3">
            <a:extLst>
              <a:ext uri="{FF2B5EF4-FFF2-40B4-BE49-F238E27FC236}">
                <a16:creationId xmlns:a16="http://schemas.microsoft.com/office/drawing/2014/main" id="{6B34EC5E-9898-525A-7BE6-A0670F5496AB}"/>
              </a:ext>
            </a:extLst>
          </p:cNvPr>
          <p:cNvSpPr/>
          <p:nvPr/>
        </p:nvSpPr>
        <p:spPr>
          <a:xfrm>
            <a:off x="78011" y="257436"/>
            <a:ext cx="10458450" cy="9144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t>What makes a strong funding application – What is the project going to do?</a:t>
            </a:r>
          </a:p>
        </p:txBody>
      </p:sp>
    </p:spTree>
    <p:extLst>
      <p:ext uri="{BB962C8B-B14F-4D97-AF65-F5344CB8AC3E}">
        <p14:creationId xmlns:p14="http://schemas.microsoft.com/office/powerpoint/2010/main" val="308523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anim calcmode="lin" valueType="num">
                                      <p:cBhvr additive="base">
                                        <p:cTn id="1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anim calcmode="lin" valueType="num">
                                      <p:cBhvr additive="base">
                                        <p:cTn id="1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2AC7AC0-B6DE-A94D-5125-BA3180CEB261}"/>
              </a:ext>
            </a:extLst>
          </p:cNvPr>
          <p:cNvSpPr txBox="1"/>
          <p:nvPr/>
        </p:nvSpPr>
        <p:spPr>
          <a:xfrm>
            <a:off x="247650" y="128728"/>
            <a:ext cx="3373374" cy="369332"/>
          </a:xfrm>
          <a:prstGeom prst="rect">
            <a:avLst/>
          </a:prstGeom>
          <a:noFill/>
        </p:spPr>
        <p:txBody>
          <a:bodyPr wrap="square" rtlCol="0">
            <a:spAutoFit/>
          </a:bodyPr>
          <a:lstStyle/>
          <a:p>
            <a:r>
              <a:rPr lang="en-GB" b="1" dirty="0">
                <a:solidFill>
                  <a:schemeClr val="bg2">
                    <a:lumMod val="10000"/>
                  </a:schemeClr>
                </a:solidFill>
              </a:rPr>
              <a:t>Chronology</a:t>
            </a:r>
          </a:p>
        </p:txBody>
      </p:sp>
      <p:pic>
        <p:nvPicPr>
          <p:cNvPr id="17" name="Picture 16">
            <a:extLst>
              <a:ext uri="{FF2B5EF4-FFF2-40B4-BE49-F238E27FC236}">
                <a16:creationId xmlns:a16="http://schemas.microsoft.com/office/drawing/2014/main" id="{0AD8F5A5-B345-94F5-0958-E631F06F97F6}"/>
              </a:ext>
            </a:extLst>
          </p:cNvPr>
          <p:cNvPicPr>
            <a:picLocks noChangeAspect="1"/>
          </p:cNvPicPr>
          <p:nvPr/>
        </p:nvPicPr>
        <p:blipFill rotWithShape="1">
          <a:blip r:embed="rId3"/>
          <a:srcRect t="33867" r="9100" b="15866"/>
          <a:stretch/>
        </p:blipFill>
        <p:spPr>
          <a:xfrm>
            <a:off x="155448" y="626788"/>
            <a:ext cx="11795760" cy="6030044"/>
          </a:xfrm>
          <a:prstGeom prst="rect">
            <a:avLst/>
          </a:prstGeom>
        </p:spPr>
      </p:pic>
    </p:spTree>
    <p:extLst>
      <p:ext uri="{BB962C8B-B14F-4D97-AF65-F5344CB8AC3E}">
        <p14:creationId xmlns:p14="http://schemas.microsoft.com/office/powerpoint/2010/main" val="1175791944"/>
      </p:ext>
    </p:extLst>
  </p:cSld>
  <p:clrMapOvr>
    <a:masterClrMapping/>
  </p:clrMapOvr>
</p:sld>
</file>

<file path=ppt/theme/theme1.xml><?xml version="1.0" encoding="utf-8"?>
<a:theme xmlns:a="http://schemas.openxmlformats.org/drawingml/2006/main" name="Deyton Bell">
  <a:themeElements>
    <a:clrScheme name="DBL colours">
      <a:dk1>
        <a:srgbClr val="104D83"/>
      </a:dk1>
      <a:lt1>
        <a:srgbClr val="FFFFFF"/>
      </a:lt1>
      <a:dk2>
        <a:srgbClr val="1565AC"/>
      </a:dk2>
      <a:lt2>
        <a:srgbClr val="E7E6E6"/>
      </a:lt2>
      <a:accent1>
        <a:srgbClr val="FF8457"/>
      </a:accent1>
      <a:accent2>
        <a:srgbClr val="F4C324"/>
      </a:accent2>
      <a:accent3>
        <a:srgbClr val="A5A5A5"/>
      </a:accent3>
      <a:accent4>
        <a:srgbClr val="602B7D"/>
      </a:accent4>
      <a:accent5>
        <a:srgbClr val="106834"/>
      </a:accent5>
      <a:accent6>
        <a:srgbClr val="C00000"/>
      </a:accent6>
      <a:hlink>
        <a:srgbClr val="B0BB25"/>
      </a:hlink>
      <a:folHlink>
        <a:srgbClr val="27A3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8070</TotalTime>
  <Words>4773</Words>
  <Application>Microsoft Office PowerPoint</Application>
  <PresentationFormat>Widescreen</PresentationFormat>
  <Paragraphs>865</Paragraphs>
  <Slides>55</Slides>
  <Notes>55</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Regular</vt:lpstr>
      <vt:lpstr>Calibri</vt:lpstr>
      <vt:lpstr>Open Sans</vt:lpstr>
      <vt:lpstr>Times New Roman</vt:lpstr>
      <vt:lpstr>Wingdings</vt:lpstr>
      <vt:lpstr>Deyton Bell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Smith</dc:creator>
  <cp:lastModifiedBy>Sophie Satchell</cp:lastModifiedBy>
  <cp:revision>117</cp:revision>
  <dcterms:created xsi:type="dcterms:W3CDTF">2023-09-05T07:48:44Z</dcterms:created>
  <dcterms:modified xsi:type="dcterms:W3CDTF">2024-04-24T14:31:32Z</dcterms:modified>
</cp:coreProperties>
</file>